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7010400" cy="9296400"/>
  <p:embeddedFontLst>
    <p:embeddedFont>
      <p:font typeface="Calibri" panose="020F0502020204030204" pitchFamily="34" charset="0"/>
      <p:regular r:id="rId11"/>
      <p:bold r:id="rId12"/>
      <p:italic r:id="rId13"/>
      <p:boldItalic r:id="rId14"/>
    </p:embeddedFont>
    <p:embeddedFont>
      <p:font typeface="Lustria"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Atu0BbX9l9rnBwpIPVwJedW8y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a:solidFill>
                  <a:schemeClr val="dk1"/>
                </a:solidFill>
                <a:latin typeface="Times New Roman"/>
                <a:ea typeface="Times New Roman"/>
                <a:cs typeface="Times New Roman"/>
                <a:sym typeface="Times New Roman"/>
              </a:rPr>
              <a:t>For purposes of this Policy, sex-based misconduct includes act of sexual harassment, sexual misconduct, dating violence, domestic violence, and stalking</a:t>
            </a:r>
            <a:endParaRPr/>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a3e5efcab_0_0: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g9a3e5efcab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a3e5efcab_0_13: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9a3e5efcab_0_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41"/>
        <p:cNvGrpSpPr/>
        <p:nvPr/>
      </p:nvGrpSpPr>
      <p:grpSpPr>
        <a:xfrm>
          <a:off x="0" y="0"/>
          <a:ext cx="0" cy="0"/>
          <a:chOff x="0" y="0"/>
          <a:chExt cx="0" cy="0"/>
        </a:xfrm>
      </p:grpSpPr>
      <p:sp>
        <p:nvSpPr>
          <p:cNvPr id="42" name="Google Shape;4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4" name="Google Shape;4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60"/>
        <p:cNvGrpSpPr/>
        <p:nvPr/>
      </p:nvGrpSpPr>
      <p:grpSpPr>
        <a:xfrm>
          <a:off x="0" y="0"/>
          <a:ext cx="0" cy="0"/>
          <a:chOff x="0" y="0"/>
          <a:chExt cx="0" cy="0"/>
        </a:xfrm>
      </p:grpSpPr>
      <p:sp>
        <p:nvSpPr>
          <p:cNvPr id="61" name="Google Shape;61;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suok.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Image result for sequoyah statue"/>
          <p:cNvPicPr preferRelativeResize="0"/>
          <p:nvPr/>
        </p:nvPicPr>
        <p:blipFill rotWithShape="1">
          <a:blip r:embed="rId3">
            <a:alphaModFix/>
          </a:blip>
          <a:srcRect t="1701" r="1639" b="53033"/>
          <a:stretch/>
        </p:blipFill>
        <p:spPr>
          <a:xfrm>
            <a:off x="-9" y="750002"/>
            <a:ext cx="9143999" cy="6877594"/>
          </a:xfrm>
          <a:prstGeom prst="rect">
            <a:avLst/>
          </a:prstGeom>
          <a:noFill/>
          <a:ln>
            <a:noFill/>
          </a:ln>
        </p:spPr>
      </p:pic>
      <p:sp>
        <p:nvSpPr>
          <p:cNvPr id="85" name="Google Shape;85;p1"/>
          <p:cNvSpPr txBox="1"/>
          <p:nvPr/>
        </p:nvSpPr>
        <p:spPr>
          <a:xfrm>
            <a:off x="225700" y="1765310"/>
            <a:ext cx="8828700" cy="34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endParaRPr sz="5400" b="1" i="0" u="sng"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endParaRPr sz="5400" b="1" i="0" u="sng"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lt1"/>
                </a:solidFill>
                <a:latin typeface="Calibri"/>
                <a:ea typeface="Calibri"/>
                <a:cs typeface="Calibri"/>
                <a:sym typeface="Calibri"/>
              </a:rPr>
              <a:t>New Staff &amp; </a:t>
            </a:r>
            <a:r>
              <a:rPr lang="en-US" sz="5400" b="1">
                <a:solidFill>
                  <a:schemeClr val="lt1"/>
                </a:solidFill>
                <a:latin typeface="Calibri"/>
                <a:ea typeface="Calibri"/>
                <a:cs typeface="Calibri"/>
                <a:sym typeface="Calibri"/>
              </a:rPr>
              <a:t>Faculty</a:t>
            </a:r>
            <a:r>
              <a:rPr lang="en-US" sz="5400" b="1" i="0" u="none" strike="noStrike" cap="none">
                <a:solidFill>
                  <a:schemeClr val="lt1"/>
                </a:solidFill>
                <a:latin typeface="Calibri"/>
                <a:ea typeface="Calibri"/>
                <a:cs typeface="Calibri"/>
                <a:sym typeface="Calibri"/>
              </a:rPr>
              <a:t> Orientation:</a:t>
            </a:r>
            <a:endParaRPr sz="54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Calibri"/>
                <a:ea typeface="Calibri"/>
                <a:cs typeface="Calibri"/>
                <a:sym typeface="Calibri"/>
              </a:rPr>
              <a:t>Title IX &amp; </a:t>
            </a:r>
            <a:r>
              <a:rPr lang="en-US" sz="3000" b="1">
                <a:solidFill>
                  <a:schemeClr val="lt1"/>
                </a:solidFill>
                <a:latin typeface="Calibri"/>
                <a:ea typeface="Calibri"/>
                <a:cs typeface="Calibri"/>
                <a:sym typeface="Calibri"/>
              </a:rPr>
              <a:t>Compliance</a:t>
            </a:r>
            <a:endParaRPr sz="3000" b="1" i="0" u="none" strike="noStrike" cap="none">
              <a:solidFill>
                <a:schemeClr val="lt1"/>
              </a:solidFill>
              <a:latin typeface="Calibri"/>
              <a:ea typeface="Calibri"/>
              <a:cs typeface="Calibri"/>
              <a:sym typeface="Calibri"/>
            </a:endParaRPr>
          </a:p>
        </p:txBody>
      </p:sp>
      <p:pic>
        <p:nvPicPr>
          <p:cNvPr id="86" name="Google Shape;86;p1" descr="Image result for northeastern state university logo"/>
          <p:cNvPicPr preferRelativeResize="0"/>
          <p:nvPr/>
        </p:nvPicPr>
        <p:blipFill rotWithShape="1">
          <a:blip r:embed="rId4">
            <a:alphaModFix/>
          </a:blip>
          <a:srcRect/>
          <a:stretch/>
        </p:blipFill>
        <p:spPr>
          <a:xfrm>
            <a:off x="0" y="-20715"/>
            <a:ext cx="9141941" cy="9378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descr="Image result for northeastern state university muskogee"/>
          <p:cNvPicPr preferRelativeResize="0"/>
          <p:nvPr/>
        </p:nvPicPr>
        <p:blipFill rotWithShape="1">
          <a:blip r:embed="rId3">
            <a:alphaModFix/>
          </a:blip>
          <a:srcRect l="5214" t="-1111" r="5402" b="1109"/>
          <a:stretch/>
        </p:blipFill>
        <p:spPr>
          <a:xfrm>
            <a:off x="-4354" y="-76200"/>
            <a:ext cx="9144000" cy="69342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92" name="Google Shape;9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What is Title IX?</a:t>
            </a:r>
            <a:endParaRPr>
              <a:solidFill>
                <a:schemeClr val="lt1"/>
              </a:solidFill>
            </a:endParaRPr>
          </a:p>
        </p:txBody>
      </p:sp>
      <p:sp>
        <p:nvSpPr>
          <p:cNvPr id="93" name="Google Shape;93;p2"/>
          <p:cNvSpPr/>
          <p:nvPr/>
        </p:nvSpPr>
        <p:spPr>
          <a:xfrm>
            <a:off x="457200" y="2091925"/>
            <a:ext cx="8229600" cy="423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3000">
                <a:solidFill>
                  <a:schemeClr val="lt1"/>
                </a:solidFill>
                <a:latin typeface="Calibri"/>
                <a:ea typeface="Calibri"/>
                <a:cs typeface="Calibri"/>
                <a:sym typeface="Calibri"/>
              </a:rPr>
              <a:t>Federal law, enacted as part of the Education Amendment Act of 1972:</a:t>
            </a:r>
            <a:endParaRPr sz="3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30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3000" b="0" i="1" u="none" strike="noStrike" cap="none">
                <a:solidFill>
                  <a:schemeClr val="lt1"/>
                </a:solidFill>
                <a:latin typeface="Calibri"/>
                <a:ea typeface="Calibri"/>
                <a:cs typeface="Calibri"/>
                <a:sym typeface="Calibri"/>
              </a:rPr>
              <a:t>"No person in the United States shall, on the basis of sex, be excluded from participation in, be denied the benefits of, or be subjected to discrimination under any education program or activity receiving Federal financial assistance.”</a:t>
            </a:r>
            <a:endParaRPr sz="3000" b="1" i="1" u="none" strike="noStrike" cap="none">
              <a:solidFill>
                <a:schemeClr val="lt1"/>
              </a:solidFill>
              <a:latin typeface="Lustria"/>
              <a:ea typeface="Lustria"/>
              <a:cs typeface="Lustria"/>
              <a:sym typeface="Lust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descr="Image result for northeastern state university muskogee"/>
          <p:cNvPicPr preferRelativeResize="0"/>
          <p:nvPr/>
        </p:nvPicPr>
        <p:blipFill rotWithShape="1">
          <a:blip r:embed="rId3">
            <a:alphaModFix/>
          </a:blip>
          <a:srcRect l="5214" t="-1111" r="5402" b="1109"/>
          <a:stretch/>
        </p:blipFill>
        <p:spPr>
          <a:xfrm>
            <a:off x="-4354" y="-76200"/>
            <a:ext cx="9144000" cy="6934200"/>
          </a:xfrm>
          <a:prstGeom prst="rect">
            <a:avLst/>
          </a:prstGeom>
          <a:noFill/>
          <a:ln>
            <a:noFill/>
          </a:ln>
        </p:spPr>
      </p:pic>
      <p:sp>
        <p:nvSpPr>
          <p:cNvPr id="99" name="Google Shape;99;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chemeClr val="lt1"/>
                </a:solidFill>
              </a:rPr>
              <a:t>What is the scope of Title IX?</a:t>
            </a:r>
            <a:endParaRPr>
              <a:solidFill>
                <a:schemeClr val="lt1"/>
              </a:solidFill>
            </a:endParaRPr>
          </a:p>
        </p:txBody>
      </p:sp>
      <p:sp>
        <p:nvSpPr>
          <p:cNvPr id="100" name="Google Shape;100;p3"/>
          <p:cNvSpPr/>
          <p:nvPr/>
        </p:nvSpPr>
        <p:spPr>
          <a:xfrm>
            <a:off x="457200" y="1825500"/>
            <a:ext cx="8229600" cy="481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a:solidFill>
                  <a:srgbClr val="FFFFFF"/>
                </a:solidFill>
                <a:latin typeface="Times New Roman"/>
                <a:ea typeface="Times New Roman"/>
                <a:cs typeface="Times New Roman"/>
                <a:sym typeface="Times New Roman"/>
              </a:rPr>
              <a:t>For purposes of this policy: </a:t>
            </a:r>
            <a:endParaRPr sz="3000">
              <a:solidFill>
                <a:srgbClr val="FFFFFF"/>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500">
                <a:solidFill>
                  <a:srgbClr val="FFFFFF"/>
                </a:solidFill>
                <a:latin typeface="Times New Roman"/>
                <a:ea typeface="Times New Roman"/>
                <a:cs typeface="Times New Roman"/>
                <a:sym typeface="Times New Roman"/>
              </a:rPr>
              <a:t>“...any sex-based misconduct including acts of sexual harassment, sexual misconduct, dating violence, domestic violence, and stalking… conduct that occurs on RUSO or university owned or controlled premises, in an educational program or activity, including RUSO or university sponsored or supported events, in buildings owned or controlled by student organizations officially recognized by the university…applies regardless of the sex, gender, gender identity, or sexual orientation of the parties....does not apply to conduct occurring against a person outside the United States.”   </a:t>
            </a:r>
            <a:endParaRPr sz="2500" b="1" i="1" u="none" strike="noStrike" cap="none">
              <a:solidFill>
                <a:srgbClr val="FFFFFF"/>
              </a:solidFill>
              <a:latin typeface="Lustria"/>
              <a:ea typeface="Lustria"/>
              <a:cs typeface="Lustria"/>
              <a:sym typeface="Lust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9a3e5efcab_0_0" descr="Image result for northeastern state university muskogee"/>
          <p:cNvPicPr preferRelativeResize="0"/>
          <p:nvPr/>
        </p:nvPicPr>
        <p:blipFill rotWithShape="1">
          <a:blip r:embed="rId3">
            <a:alphaModFix/>
          </a:blip>
          <a:srcRect l="5210" t="-1110" r="5407" b="1110"/>
          <a:stretch/>
        </p:blipFill>
        <p:spPr>
          <a:xfrm>
            <a:off x="-4354" y="-76200"/>
            <a:ext cx="9144001" cy="6934201"/>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106" name="Google Shape;106;g9a3e5efcab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Responsible Employee</a:t>
            </a:r>
            <a:endParaRPr>
              <a:solidFill>
                <a:schemeClr val="lt1"/>
              </a:solidFill>
            </a:endParaRPr>
          </a:p>
        </p:txBody>
      </p:sp>
      <p:sp>
        <p:nvSpPr>
          <p:cNvPr id="107" name="Google Shape;107;g9a3e5efcab_0_0"/>
          <p:cNvSpPr/>
          <p:nvPr/>
        </p:nvSpPr>
        <p:spPr>
          <a:xfrm>
            <a:off x="457200" y="2091925"/>
            <a:ext cx="8229600" cy="423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Font typeface="Arial"/>
              <a:buNone/>
            </a:pPr>
            <a:r>
              <a:rPr lang="en-US" sz="2000" b="1" u="sng">
                <a:solidFill>
                  <a:schemeClr val="lt1"/>
                </a:solidFill>
                <a:latin typeface="Calibri"/>
                <a:ea typeface="Calibri"/>
                <a:cs typeface="Calibri"/>
                <a:sym typeface="Calibri"/>
              </a:rPr>
              <a:t>Responsible Employee</a:t>
            </a:r>
            <a:r>
              <a:rPr lang="en-US" sz="2000">
                <a:solidFill>
                  <a:schemeClr val="lt1"/>
                </a:solidFill>
                <a:latin typeface="Calibri"/>
                <a:ea typeface="Calibri"/>
                <a:cs typeface="Calibri"/>
                <a:sym typeface="Calibri"/>
              </a:rPr>
              <a:t>: A member university employee who has the duty to report information related to incidents reasonably believed to be violations of the Title IX policy. </a:t>
            </a:r>
            <a:endParaRPr sz="200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22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000" b="1" u="sng">
                <a:solidFill>
                  <a:srgbClr val="FFFFFF"/>
                </a:solidFill>
                <a:latin typeface="Calibri"/>
                <a:ea typeface="Calibri"/>
                <a:cs typeface="Calibri"/>
                <a:sym typeface="Calibri"/>
              </a:rPr>
              <a:t>Regional University System of Oklahoma (RUSO)</a:t>
            </a:r>
            <a:r>
              <a:rPr lang="en-US" sz="2000">
                <a:solidFill>
                  <a:srgbClr val="FFFFFF"/>
                </a:solidFill>
                <a:latin typeface="Calibri"/>
                <a:ea typeface="Calibri"/>
                <a:cs typeface="Calibri"/>
                <a:sym typeface="Calibri"/>
              </a:rPr>
              <a:t> says: </a:t>
            </a:r>
            <a:r>
              <a:rPr lang="en-US" sz="2000" i="1">
                <a:solidFill>
                  <a:srgbClr val="FFFFFF"/>
                </a:solidFill>
                <a:latin typeface="Calibri"/>
                <a:ea typeface="Calibri"/>
                <a:cs typeface="Calibri"/>
                <a:sym typeface="Calibri"/>
              </a:rPr>
              <a:t>All RUSO full time employees and member university full time employees are considered Responsible Employees.</a:t>
            </a:r>
            <a:endParaRPr sz="2000" i="1">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00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000" b="1" u="sng">
                <a:solidFill>
                  <a:srgbClr val="FFFFFF"/>
                </a:solidFill>
                <a:latin typeface="Calibri"/>
                <a:ea typeface="Calibri"/>
                <a:cs typeface="Calibri"/>
                <a:sym typeface="Calibri"/>
              </a:rPr>
              <a:t>NSU</a:t>
            </a:r>
            <a:r>
              <a:rPr lang="en-US" sz="2000" b="1">
                <a:solidFill>
                  <a:srgbClr val="FFFFFF"/>
                </a:solidFill>
                <a:latin typeface="Calibri"/>
                <a:ea typeface="Calibri"/>
                <a:cs typeface="Calibri"/>
                <a:sym typeface="Calibri"/>
              </a:rPr>
              <a:t> </a:t>
            </a:r>
            <a:r>
              <a:rPr lang="en-US" sz="2000">
                <a:solidFill>
                  <a:srgbClr val="FFFFFF"/>
                </a:solidFill>
                <a:latin typeface="Calibri"/>
                <a:ea typeface="Calibri"/>
                <a:cs typeface="Calibri"/>
                <a:sym typeface="Calibri"/>
              </a:rPr>
              <a:t>says: All employees (full-time, part-time, graduate assistant, teaching assistant, student worker) are considered responsible employees.</a:t>
            </a:r>
            <a:endParaRPr sz="20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5" descr="Image may contain: one or more people, people standing, smoking and outdoor"/>
          <p:cNvPicPr preferRelativeResize="0"/>
          <p:nvPr/>
        </p:nvPicPr>
        <p:blipFill rotWithShape="1">
          <a:blip r:embed="rId3">
            <a:alphaModFix/>
          </a:blip>
          <a:srcRect r="11158" b="49"/>
          <a:stretch/>
        </p:blipFill>
        <p:spPr>
          <a:xfrm>
            <a:off x="0" y="3495"/>
            <a:ext cx="9138755" cy="6854506"/>
          </a:xfrm>
          <a:prstGeom prst="rect">
            <a:avLst/>
          </a:prstGeom>
          <a:noFill/>
          <a:ln>
            <a:noFill/>
          </a:ln>
        </p:spPr>
      </p:pic>
      <p:sp>
        <p:nvSpPr>
          <p:cNvPr id="113" name="Google Shape;113;p5" descr="Image result for redd friday black ey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Title IX</a:t>
            </a:r>
            <a:br>
              <a:rPr lang="en-US" sz="3959">
                <a:solidFill>
                  <a:schemeClr val="lt1"/>
                </a:solidFill>
              </a:rPr>
            </a:br>
            <a:r>
              <a:rPr lang="en-US" sz="3000">
                <a:solidFill>
                  <a:schemeClr val="lt1"/>
                </a:solidFill>
              </a:rPr>
              <a:t>How do I report?</a:t>
            </a:r>
            <a:endParaRPr sz="3000">
              <a:solidFill>
                <a:schemeClr val="lt1"/>
              </a:solidFill>
            </a:endParaRPr>
          </a:p>
        </p:txBody>
      </p:sp>
      <p:sp>
        <p:nvSpPr>
          <p:cNvPr id="115" name="Google Shape;115;p5"/>
          <p:cNvSpPr txBox="1"/>
          <p:nvPr/>
        </p:nvSpPr>
        <p:spPr>
          <a:xfrm>
            <a:off x="238950" y="2018550"/>
            <a:ext cx="8666100" cy="28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rgbClr val="FFFFFF"/>
                </a:solidFill>
                <a:latin typeface="Calibri"/>
                <a:ea typeface="Calibri"/>
                <a:cs typeface="Calibri"/>
                <a:sym typeface="Calibri"/>
              </a:rPr>
              <a:t>Report a Concern</a:t>
            </a:r>
            <a:endParaRPr sz="1600" b="1" i="0" u="sng" strike="noStrike" cap="none">
              <a:solidFill>
                <a:srgbClr val="FFFFFF"/>
              </a:solidFill>
              <a:latin typeface="Calibri"/>
              <a:ea typeface="Calibri"/>
              <a:cs typeface="Calibri"/>
              <a:sym typeface="Calibri"/>
            </a:endParaRPr>
          </a:p>
          <a:p>
            <a:pPr marL="457200" marR="0" lvl="0" indent="-330200" algn="l" rtl="0">
              <a:lnSpc>
                <a:spcPct val="100000"/>
              </a:lnSpc>
              <a:spcBef>
                <a:spcPts val="600"/>
              </a:spcBef>
              <a:spcAft>
                <a:spcPts val="0"/>
              </a:spcAft>
              <a:buClr>
                <a:srgbClr val="FFFFFF"/>
              </a:buClr>
              <a:buSzPts val="1600"/>
              <a:buFont typeface="Calibri"/>
              <a:buChar char="●"/>
            </a:pPr>
            <a:r>
              <a:rPr lang="en-US" sz="1600" b="0" i="0" u="none" strike="noStrike" cap="none">
                <a:solidFill>
                  <a:srgbClr val="FFFFFF"/>
                </a:solidFill>
                <a:latin typeface="Calibri"/>
                <a:ea typeface="Calibri"/>
                <a:cs typeface="Calibri"/>
                <a:sym typeface="Calibri"/>
              </a:rPr>
              <a:t>linked at the bottom of every NSU webpage and in goNSU.</a:t>
            </a:r>
            <a:endParaRPr sz="1600" b="0" i="0" u="none" strike="noStrike" cap="none">
              <a:solidFill>
                <a:srgbClr val="FFFFFF"/>
              </a:solidFill>
              <a:latin typeface="Calibri"/>
              <a:ea typeface="Calibri"/>
              <a:cs typeface="Calibri"/>
              <a:sym typeface="Calibri"/>
            </a:endParaRPr>
          </a:p>
          <a:p>
            <a:pPr marL="45720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1" i="0" u="sng" strike="noStrike" cap="none">
                <a:solidFill>
                  <a:srgbClr val="FFFFFF"/>
                </a:solidFill>
                <a:latin typeface="Calibri"/>
                <a:ea typeface="Calibri"/>
                <a:cs typeface="Calibri"/>
                <a:sym typeface="Calibri"/>
              </a:rPr>
              <a:t>Criminal Complaints</a:t>
            </a:r>
            <a:endParaRPr sz="1600" b="1" i="0" u="sng" strike="noStrike" cap="none">
              <a:solidFill>
                <a:srgbClr val="FFFFFF"/>
              </a:solidFill>
              <a:latin typeface="Calibri"/>
              <a:ea typeface="Calibri"/>
              <a:cs typeface="Calibri"/>
              <a:sym typeface="Calibri"/>
            </a:endParaRPr>
          </a:p>
          <a:p>
            <a:pPr marL="457200" marR="0" lvl="0" indent="-330200" algn="l" rtl="0">
              <a:lnSpc>
                <a:spcPct val="100000"/>
              </a:lnSpc>
              <a:spcBef>
                <a:spcPts val="600"/>
              </a:spcBef>
              <a:spcAft>
                <a:spcPts val="0"/>
              </a:spcAft>
              <a:buClr>
                <a:srgbClr val="FFFFFF"/>
              </a:buClr>
              <a:buSzPts val="1600"/>
              <a:buFont typeface="Calibri"/>
              <a:buChar char="●"/>
            </a:pPr>
            <a:r>
              <a:rPr lang="en-US" sz="1600" b="0" i="0" u="none" strike="noStrike" cap="none">
                <a:solidFill>
                  <a:srgbClr val="FFFFFF"/>
                </a:solidFill>
                <a:latin typeface="Calibri"/>
                <a:ea typeface="Calibri"/>
                <a:cs typeface="Calibri"/>
                <a:sym typeface="Calibri"/>
              </a:rPr>
              <a:t>Report concerns to University Police Department or Tahlequah Police Department.</a:t>
            </a:r>
            <a:endParaRPr sz="1600" b="0" i="0" u="none" strike="noStrike" cap="none">
              <a:solidFill>
                <a:srgbClr val="FFFFFF"/>
              </a:solidFill>
              <a:latin typeface="Calibri"/>
              <a:ea typeface="Calibri"/>
              <a:cs typeface="Calibri"/>
              <a:sym typeface="Calibri"/>
            </a:endParaRPr>
          </a:p>
          <a:p>
            <a:pPr marL="457200" marR="0" lvl="0" indent="0" algn="l" rtl="0">
              <a:lnSpc>
                <a:spcPct val="100000"/>
              </a:lnSpc>
              <a:spcBef>
                <a:spcPts val="60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1" i="0" u="sng" strike="noStrike" cap="none">
                <a:solidFill>
                  <a:srgbClr val="FFFFFF"/>
                </a:solidFill>
                <a:latin typeface="Calibri"/>
                <a:ea typeface="Calibri"/>
                <a:cs typeface="Calibri"/>
                <a:sym typeface="Calibri"/>
              </a:rPr>
              <a:t>EthicsPoint</a:t>
            </a:r>
            <a:endParaRPr sz="1600" b="1" i="0" u="sng" strike="noStrike" cap="none">
              <a:solidFill>
                <a:srgbClr val="FFFFFF"/>
              </a:solidFill>
              <a:latin typeface="Calibri"/>
              <a:ea typeface="Calibri"/>
              <a:cs typeface="Calibri"/>
              <a:sym typeface="Calibri"/>
            </a:endParaRPr>
          </a:p>
          <a:p>
            <a:pPr marL="457200" marR="0" lvl="0" indent="-330200" algn="l" rtl="0">
              <a:lnSpc>
                <a:spcPct val="100000"/>
              </a:lnSpc>
              <a:spcBef>
                <a:spcPts val="600"/>
              </a:spcBef>
              <a:spcAft>
                <a:spcPts val="0"/>
              </a:spcAft>
              <a:buClr>
                <a:srgbClr val="FFFFFF"/>
              </a:buClr>
              <a:buSzPts val="1600"/>
              <a:buFont typeface="Calibri"/>
              <a:buChar char="●"/>
            </a:pPr>
            <a:r>
              <a:rPr lang="en-US" sz="1600" b="0" i="0" u="none" strike="noStrike" cap="none">
                <a:solidFill>
                  <a:srgbClr val="FFFFFF"/>
                </a:solidFill>
                <a:latin typeface="Calibri"/>
                <a:ea typeface="Calibri"/>
                <a:cs typeface="Calibri"/>
                <a:sym typeface="Calibri"/>
              </a:rPr>
              <a:t>Discreet and confidential complaints for unethical or illegal behaviors in the workplace. </a:t>
            </a:r>
            <a:endParaRPr sz="1600" b="0" i="0" u="none" strike="noStrike" cap="none">
              <a:solidFill>
                <a:srgbClr val="FFFFFF"/>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rgbClr val="FFFFFF"/>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rgbClr val="FFFFFF"/>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600" b="0" i="0" u="none" strike="noStrike" cap="none">
              <a:solidFill>
                <a:srgbClr val="FFFFFF"/>
              </a:solidFill>
              <a:latin typeface="Calibri"/>
              <a:ea typeface="Calibri"/>
              <a:cs typeface="Calibri"/>
              <a:sym typeface="Calibri"/>
            </a:endParaRPr>
          </a:p>
        </p:txBody>
      </p:sp>
      <p:sp>
        <p:nvSpPr>
          <p:cNvPr id="116" name="Google Shape;116;p5"/>
          <p:cNvSpPr txBox="1"/>
          <p:nvPr/>
        </p:nvSpPr>
        <p:spPr>
          <a:xfrm>
            <a:off x="2644525" y="5442600"/>
            <a:ext cx="3443700" cy="43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Calibri"/>
                <a:ea typeface="Calibri"/>
                <a:cs typeface="Calibri"/>
                <a:sym typeface="Calibri"/>
                <a:hlinkClick r:id="rId4"/>
              </a:rPr>
              <a:t>Report a concern link</a:t>
            </a:r>
            <a:endParaRPr sz="2400" b="0"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9a3e5efcab_0_13" descr="Image result for northeastern state university fountain"/>
          <p:cNvPicPr preferRelativeResize="0"/>
          <p:nvPr/>
        </p:nvPicPr>
        <p:blipFill rotWithShape="1">
          <a:blip r:embed="rId3">
            <a:alphaModFix/>
          </a:blip>
          <a:srcRect l="39039" t="2171" r="29518"/>
          <a:stretch/>
        </p:blipFill>
        <p:spPr>
          <a:xfrm>
            <a:off x="0" y="0"/>
            <a:ext cx="9144002" cy="6858000"/>
          </a:xfrm>
          <a:prstGeom prst="rect">
            <a:avLst/>
          </a:prstGeom>
          <a:noFill/>
          <a:ln>
            <a:noFill/>
          </a:ln>
        </p:spPr>
      </p:pic>
      <p:sp>
        <p:nvSpPr>
          <p:cNvPr id="122" name="Google Shape;122;g9a3e5efcab_0_13" descr="Image result for WHAT IS THE PROCESS"/>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g9a3e5efcab_0_13" descr="Image result for WHAT IS THE PROCESS"/>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g9a3e5efcab_0_13"/>
          <p:cNvSpPr txBox="1">
            <a:spLocks noGrp="1"/>
          </p:cNvSpPr>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Other Compliance Areas</a:t>
            </a:r>
            <a:endParaRPr>
              <a:solidFill>
                <a:schemeClr val="lt1"/>
              </a:solidFill>
            </a:endParaRPr>
          </a:p>
        </p:txBody>
      </p:sp>
      <p:sp>
        <p:nvSpPr>
          <p:cNvPr id="125" name="Google Shape;125;g9a3e5efcab_0_13"/>
          <p:cNvSpPr/>
          <p:nvPr/>
        </p:nvSpPr>
        <p:spPr>
          <a:xfrm>
            <a:off x="457200" y="1825500"/>
            <a:ext cx="8229600" cy="4815300"/>
          </a:xfrm>
          <a:prstGeom prst="rect">
            <a:avLst/>
          </a:prstGeom>
          <a:noFill/>
          <a:ln>
            <a:noFill/>
          </a:ln>
        </p:spPr>
        <p:txBody>
          <a:bodyPr spcFirstLastPara="1" wrap="square" lIns="91425" tIns="45700" rIns="91425" bIns="45700" anchor="t" anchorCtr="0">
            <a:noAutofit/>
          </a:bodyPr>
          <a:lstStyle/>
          <a:p>
            <a:pPr marL="457200" lvl="0" indent="-387350" algn="l" rtl="0">
              <a:spcBef>
                <a:spcPts val="0"/>
              </a:spcBef>
              <a:spcAft>
                <a:spcPts val="0"/>
              </a:spcAft>
              <a:buClr>
                <a:srgbClr val="FFFFFF"/>
              </a:buClr>
              <a:buSzPts val="2500"/>
              <a:buFont typeface="Times New Roman"/>
              <a:buChar char="●"/>
            </a:pPr>
            <a:r>
              <a:rPr lang="en-US" sz="2500">
                <a:solidFill>
                  <a:srgbClr val="FFFFFF"/>
                </a:solidFill>
                <a:latin typeface="Times New Roman"/>
                <a:ea typeface="Times New Roman"/>
                <a:cs typeface="Times New Roman"/>
                <a:sym typeface="Times New Roman"/>
              </a:rPr>
              <a:t>Discrimination complaints for all protected classes</a:t>
            </a:r>
            <a:endParaRPr sz="2500">
              <a:solidFill>
                <a:srgbClr val="FFFFFF"/>
              </a:solidFill>
              <a:latin typeface="Times New Roman"/>
              <a:ea typeface="Times New Roman"/>
              <a:cs typeface="Times New Roman"/>
              <a:sym typeface="Times New Roman"/>
            </a:endParaRPr>
          </a:p>
          <a:p>
            <a:pPr marL="457200" lvl="0" indent="-387350" algn="l" rtl="0">
              <a:spcBef>
                <a:spcPts val="0"/>
              </a:spcBef>
              <a:spcAft>
                <a:spcPts val="0"/>
              </a:spcAft>
              <a:buClr>
                <a:srgbClr val="FFFFFF"/>
              </a:buClr>
              <a:buSzPts val="2500"/>
              <a:buFont typeface="Times New Roman"/>
              <a:buChar char="●"/>
            </a:pPr>
            <a:r>
              <a:rPr lang="en-US" sz="2500">
                <a:solidFill>
                  <a:srgbClr val="FFFFFF"/>
                </a:solidFill>
                <a:latin typeface="Times New Roman"/>
                <a:ea typeface="Times New Roman"/>
                <a:cs typeface="Times New Roman"/>
                <a:sym typeface="Times New Roman"/>
              </a:rPr>
              <a:t>Racial Discrimination</a:t>
            </a:r>
            <a:endParaRPr sz="2500">
              <a:solidFill>
                <a:srgbClr val="FFFFFF"/>
              </a:solidFill>
              <a:latin typeface="Times New Roman"/>
              <a:ea typeface="Times New Roman"/>
              <a:cs typeface="Times New Roman"/>
              <a:sym typeface="Times New Roman"/>
            </a:endParaRPr>
          </a:p>
          <a:p>
            <a:pPr marL="457200" lvl="0" indent="-387350" algn="l" rtl="0">
              <a:spcBef>
                <a:spcPts val="0"/>
              </a:spcBef>
              <a:spcAft>
                <a:spcPts val="0"/>
              </a:spcAft>
              <a:buClr>
                <a:srgbClr val="FFFFFF"/>
              </a:buClr>
              <a:buSzPts val="2500"/>
              <a:buFont typeface="Times New Roman"/>
              <a:buChar char="●"/>
            </a:pPr>
            <a:r>
              <a:rPr lang="en-US" sz="2500">
                <a:solidFill>
                  <a:srgbClr val="FFFFFF"/>
                </a:solidFill>
                <a:latin typeface="Times New Roman"/>
                <a:ea typeface="Times New Roman"/>
                <a:cs typeface="Times New Roman"/>
                <a:sym typeface="Times New Roman"/>
              </a:rPr>
              <a:t>Pregnant or Parenting Students</a:t>
            </a:r>
            <a:endParaRPr sz="2500">
              <a:solidFill>
                <a:srgbClr val="FFFFFF"/>
              </a:solidFill>
              <a:latin typeface="Times New Roman"/>
              <a:ea typeface="Times New Roman"/>
              <a:cs typeface="Times New Roman"/>
              <a:sym typeface="Times New Roman"/>
            </a:endParaRPr>
          </a:p>
          <a:p>
            <a:pPr marL="457200" lvl="0" indent="-387350" algn="l" rtl="0">
              <a:spcBef>
                <a:spcPts val="0"/>
              </a:spcBef>
              <a:spcAft>
                <a:spcPts val="0"/>
              </a:spcAft>
              <a:buClr>
                <a:srgbClr val="FFFFFF"/>
              </a:buClr>
              <a:buSzPts val="2500"/>
              <a:buFont typeface="Times New Roman"/>
              <a:buChar char="●"/>
            </a:pPr>
            <a:r>
              <a:rPr lang="en-US" sz="2500">
                <a:solidFill>
                  <a:srgbClr val="FFFFFF"/>
                </a:solidFill>
                <a:latin typeface="Times New Roman"/>
                <a:ea typeface="Times New Roman"/>
                <a:cs typeface="Times New Roman"/>
                <a:sym typeface="Times New Roman"/>
              </a:rPr>
              <a:t>Expressive Activities (Free Speech/First Amendment)</a:t>
            </a:r>
            <a:endParaRPr sz="2500">
              <a:solidFill>
                <a:srgbClr val="FFFFFF"/>
              </a:solidFill>
              <a:latin typeface="Times New Roman"/>
              <a:ea typeface="Times New Roman"/>
              <a:cs typeface="Times New Roman"/>
              <a:sym typeface="Times New Roman"/>
            </a:endParaRPr>
          </a:p>
          <a:p>
            <a:pPr marL="457200" lvl="0" indent="-387350" algn="l" rtl="0">
              <a:spcBef>
                <a:spcPts val="0"/>
              </a:spcBef>
              <a:spcAft>
                <a:spcPts val="0"/>
              </a:spcAft>
              <a:buClr>
                <a:srgbClr val="FFFFFF"/>
              </a:buClr>
              <a:buSzPts val="2500"/>
              <a:buFont typeface="Times New Roman"/>
              <a:buChar char="●"/>
            </a:pPr>
            <a:r>
              <a:rPr lang="en-US" sz="2500">
                <a:solidFill>
                  <a:srgbClr val="FFFFFF"/>
                </a:solidFill>
                <a:latin typeface="Times New Roman"/>
                <a:ea typeface="Times New Roman"/>
                <a:cs typeface="Times New Roman"/>
                <a:sym typeface="Times New Roman"/>
              </a:rPr>
              <a:t>ADA Compliance</a:t>
            </a:r>
            <a:endParaRPr sz="2500">
              <a:solidFill>
                <a:srgbClr val="FFFFFF"/>
              </a:solidFill>
              <a:latin typeface="Times New Roman"/>
              <a:ea typeface="Times New Roman"/>
              <a:cs typeface="Times New Roman"/>
              <a:sym typeface="Times New Roman"/>
            </a:endParaRPr>
          </a:p>
          <a:p>
            <a:pPr marL="457200" lvl="0" indent="-387350" algn="l" rtl="0">
              <a:spcBef>
                <a:spcPts val="0"/>
              </a:spcBef>
              <a:spcAft>
                <a:spcPts val="0"/>
              </a:spcAft>
              <a:buClr>
                <a:srgbClr val="FFFFFF"/>
              </a:buClr>
              <a:buSzPts val="2500"/>
              <a:buFont typeface="Times New Roman"/>
              <a:buChar char="●"/>
            </a:pPr>
            <a:r>
              <a:rPr lang="en-US" sz="2500">
                <a:solidFill>
                  <a:srgbClr val="FFFFFF"/>
                </a:solidFill>
                <a:latin typeface="Times New Roman"/>
                <a:ea typeface="Times New Roman"/>
                <a:cs typeface="Times New Roman"/>
                <a:sym typeface="Times New Roman"/>
              </a:rPr>
              <a:t>Campus Safety compliance under Clery Act and VAWA</a:t>
            </a:r>
            <a:endParaRPr sz="250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7" descr="Image may contain: one or more people, people standing, smoking and outdoor"/>
          <p:cNvPicPr preferRelativeResize="0"/>
          <p:nvPr/>
        </p:nvPicPr>
        <p:blipFill rotWithShape="1">
          <a:blip r:embed="rId3">
            <a:alphaModFix/>
          </a:blip>
          <a:srcRect r="11158" b="49"/>
          <a:stretch/>
        </p:blipFill>
        <p:spPr>
          <a:xfrm>
            <a:off x="0" y="3495"/>
            <a:ext cx="9138755" cy="6854506"/>
          </a:xfrm>
          <a:prstGeom prst="rect">
            <a:avLst/>
          </a:prstGeom>
          <a:noFill/>
          <a:ln>
            <a:noFill/>
          </a:ln>
        </p:spPr>
      </p:pic>
      <p:sp>
        <p:nvSpPr>
          <p:cNvPr id="131" name="Google Shape;13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959"/>
              <a:buFont typeface="Calibri"/>
              <a:buNone/>
            </a:pPr>
            <a:r>
              <a:rPr lang="en-US" sz="3959">
                <a:solidFill>
                  <a:schemeClr val="lt1"/>
                </a:solidFill>
              </a:rPr>
              <a:t>Professional Development &amp; Classroom Presentation Options</a:t>
            </a:r>
            <a:endParaRPr sz="3959">
              <a:solidFill>
                <a:schemeClr val="lt1"/>
              </a:solidFill>
            </a:endParaRPr>
          </a:p>
        </p:txBody>
      </p:sp>
      <p:sp>
        <p:nvSpPr>
          <p:cNvPr id="132" name="Google Shape;132;p7"/>
          <p:cNvSpPr/>
          <p:nvPr/>
        </p:nvSpPr>
        <p:spPr>
          <a:xfrm>
            <a:off x="-152400" y="1407068"/>
            <a:ext cx="9296400" cy="344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33" name="Google Shape;133;p7"/>
          <p:cNvSpPr txBox="1"/>
          <p:nvPr/>
        </p:nvSpPr>
        <p:spPr>
          <a:xfrm>
            <a:off x="1983300" y="1644600"/>
            <a:ext cx="5220000" cy="34767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1800"/>
              <a:buFont typeface="Arial"/>
              <a:buNone/>
            </a:pPr>
            <a:endParaRPr sz="1800" u="sng">
              <a:solidFill>
                <a:schemeClr val="lt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800"/>
              <a:buFont typeface="Arial"/>
              <a:buNone/>
            </a:pPr>
            <a:r>
              <a:rPr lang="en-US" sz="1800" b="0" i="0" u="sng" strike="noStrike" cap="none">
                <a:solidFill>
                  <a:schemeClr val="lt1"/>
                </a:solidFill>
                <a:latin typeface="Calibri"/>
                <a:ea typeface="Calibri"/>
                <a:cs typeface="Calibri"/>
                <a:sym typeface="Calibri"/>
              </a:rPr>
              <a:t>Topics (Responsible</a:t>
            </a:r>
            <a:r>
              <a:rPr lang="en-US" sz="1800" u="sng">
                <a:solidFill>
                  <a:schemeClr val="lt1"/>
                </a:solidFill>
                <a:latin typeface="Calibri"/>
                <a:ea typeface="Calibri"/>
                <a:cs typeface="Calibri"/>
                <a:sym typeface="Calibri"/>
              </a:rPr>
              <a:t> Hawks)</a:t>
            </a:r>
            <a:r>
              <a:rPr lang="en-US" sz="1800" b="0" i="0" u="sng"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Incident </a:t>
            </a:r>
            <a:r>
              <a:rPr lang="en-US" sz="1800" b="0" i="0" u="none" strike="noStrike" cap="none">
                <a:solidFill>
                  <a:schemeClr val="lt1"/>
                </a:solidFill>
                <a:latin typeface="Calibri"/>
                <a:ea typeface="Calibri"/>
                <a:cs typeface="Calibri"/>
                <a:sym typeface="Calibri"/>
              </a:rPr>
              <a:t>Investigator training</a:t>
            </a:r>
            <a:endParaRPr sz="1800" b="0" i="0" u="none" strike="noStrike" cap="none">
              <a:solidFill>
                <a:schemeClr val="lt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Advocacy training for respondents and complain</a:t>
            </a:r>
            <a:r>
              <a:rPr lang="en-US" sz="1800">
                <a:solidFill>
                  <a:schemeClr val="lt1"/>
                </a:solidFill>
                <a:latin typeface="Calibri"/>
                <a:ea typeface="Calibri"/>
                <a:cs typeface="Calibri"/>
                <a:sym typeface="Calibri"/>
              </a:rPr>
              <a:t>ants</a:t>
            </a:r>
            <a:endParaRPr sz="1800">
              <a:solidFill>
                <a:schemeClr val="lt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Adjudicator/Appellate training</a:t>
            </a:r>
            <a:endParaRPr sz="1800">
              <a:solidFill>
                <a:schemeClr val="lt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Bias recognition</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Media influence on stereotypes</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Evidence standards in Higher Education</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Hot button Higher Ed legal issues</a:t>
            </a:r>
            <a:endParaRPr sz="1400" b="0" i="0" u="none" strike="noStrike" cap="none">
              <a:solidFill>
                <a:srgbClr val="000000"/>
              </a:solidFill>
              <a:latin typeface="Arial"/>
              <a:ea typeface="Arial"/>
              <a:cs typeface="Arial"/>
              <a:sym typeface="Arial"/>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8" descr="Image result for northeastern state university fountain"/>
          <p:cNvPicPr preferRelativeResize="0"/>
          <p:nvPr/>
        </p:nvPicPr>
        <p:blipFill rotWithShape="1">
          <a:blip r:embed="rId3">
            <a:alphaModFix/>
          </a:blip>
          <a:srcRect l="39040" t="2174" r="29517"/>
          <a:stretch/>
        </p:blipFill>
        <p:spPr>
          <a:xfrm>
            <a:off x="0" y="0"/>
            <a:ext cx="9144000" cy="6858000"/>
          </a:xfrm>
          <a:prstGeom prst="rect">
            <a:avLst/>
          </a:prstGeom>
          <a:noFill/>
          <a:ln>
            <a:noFill/>
          </a:ln>
        </p:spPr>
      </p:pic>
      <p:sp>
        <p:nvSpPr>
          <p:cNvPr id="139" name="Google Shape;139;p8"/>
          <p:cNvSpPr txBox="1"/>
          <p:nvPr/>
        </p:nvSpPr>
        <p:spPr>
          <a:xfrm>
            <a:off x="0" y="2554916"/>
            <a:ext cx="9144000" cy="36625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lt1"/>
                </a:solidFill>
                <a:latin typeface="Calibri"/>
                <a:ea typeface="Calibri"/>
                <a:cs typeface="Calibri"/>
                <a:sym typeface="Calibri"/>
              </a:rPr>
              <a:t>Questions</a:t>
            </a:r>
            <a:r>
              <a:rPr lang="en-US" sz="4000" b="0" i="0" u="none" strike="noStrike" cap="none" dirty="0">
                <a:solidFill>
                  <a:schemeClr val="lt1"/>
                </a:solidFill>
                <a:latin typeface="Calibri"/>
                <a:ea typeface="Calibri"/>
                <a:cs typeface="Calibri"/>
                <a:sym typeface="Calibri"/>
              </a:rPr>
              <a:t>?</a:t>
            </a:r>
            <a:endParaRPr sz="4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Calibri"/>
                <a:ea typeface="Calibri"/>
                <a:cs typeface="Calibri"/>
                <a:sym typeface="Calibri"/>
              </a:rPr>
              <a:t>Sheila Self</a:t>
            </a:r>
          </a:p>
          <a:p>
            <a:pPr lvl="0" algn="ctr">
              <a:buSzPts val="2400"/>
            </a:pPr>
            <a:r>
              <a:rPr lang="en-US" sz="2400" dirty="0">
                <a:solidFill>
                  <a:schemeClr val="lt1"/>
                </a:solidFill>
                <a:latin typeface="Calibri"/>
                <a:ea typeface="Calibri"/>
                <a:cs typeface="Calibri"/>
                <a:sym typeface="Calibri"/>
              </a:rPr>
              <a:t>Asst VP Student Affairs/Dean Students</a:t>
            </a:r>
            <a:br>
              <a:rPr lang="en-US" sz="2400" dirty="0">
                <a:solidFill>
                  <a:schemeClr val="lt1"/>
                </a:solidFill>
                <a:latin typeface="Calibri"/>
                <a:ea typeface="Calibri"/>
                <a:cs typeface="Calibri"/>
                <a:sym typeface="Calibri"/>
              </a:rPr>
            </a:br>
            <a:r>
              <a:rPr lang="en-US" sz="2400" dirty="0">
                <a:solidFill>
                  <a:schemeClr val="lt1"/>
                </a:solidFill>
                <a:latin typeface="Calibri"/>
                <a:ea typeface="Calibri"/>
                <a:cs typeface="Calibri"/>
                <a:sym typeface="Calibri"/>
              </a:rPr>
              <a:t>selfsj@nsuok.edu</a:t>
            </a:r>
            <a:br>
              <a:rPr lang="en-US" sz="2400" dirty="0">
                <a:solidFill>
                  <a:schemeClr val="lt1"/>
                </a:solidFill>
                <a:latin typeface="Calibri"/>
                <a:ea typeface="Calibri"/>
                <a:cs typeface="Calibri"/>
                <a:sym typeface="Calibri"/>
              </a:rPr>
            </a:br>
            <a:r>
              <a:rPr lang="en-US" sz="2400" dirty="0">
                <a:solidFill>
                  <a:schemeClr val="lt1"/>
                </a:solidFill>
                <a:latin typeface="Calibri"/>
                <a:ea typeface="Calibri"/>
                <a:cs typeface="Calibri"/>
                <a:sym typeface="Calibri"/>
              </a:rPr>
              <a:t>918-444-2120</a:t>
            </a:r>
            <a:endParaRPr sz="24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Calibri"/>
                <a:ea typeface="Calibri"/>
                <a:cs typeface="Calibri"/>
                <a:sym typeface="Calibri"/>
              </a:rPr>
              <a:t>Student Affairs Suite, 2nd floor Administration</a:t>
            </a:r>
            <a:endParaRPr sz="2400" b="0" i="0" u="none" strike="noStrike" cap="none" dirty="0">
              <a:solidFill>
                <a:schemeClr val="lt1"/>
              </a:solidFill>
              <a:latin typeface="Calibri"/>
              <a:ea typeface="Calibri"/>
              <a:cs typeface="Calibri"/>
              <a:sym typeface="Calibri"/>
            </a:endParaRPr>
          </a:p>
        </p:txBody>
      </p:sp>
      <p:sp>
        <p:nvSpPr>
          <p:cNvPr id="140" name="Google Shape;140;p8" descr="Image result for WHAT IS THE PROC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8" descr="Image result for WHAT IS THE PROCESS"/>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442</Words>
  <Application>Microsoft Office PowerPoint</Application>
  <PresentationFormat>On-screen Show (4:3)</PresentationFormat>
  <Paragraphs>53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Lustria</vt:lpstr>
      <vt:lpstr>Calibri</vt:lpstr>
      <vt:lpstr>Office Theme</vt:lpstr>
      <vt:lpstr>PowerPoint Presentation</vt:lpstr>
      <vt:lpstr>What is Title IX?</vt:lpstr>
      <vt:lpstr>What is the scope of Title IX?</vt:lpstr>
      <vt:lpstr>Responsible Employee</vt:lpstr>
      <vt:lpstr>Title IX How do I report?</vt:lpstr>
      <vt:lpstr>Other Compliance Areas</vt:lpstr>
      <vt:lpstr>Professional Development &amp; Classroom Presentation Options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Snoddy</dc:creator>
  <cp:lastModifiedBy>Austin Rosenthal</cp:lastModifiedBy>
  <cp:revision>2</cp:revision>
  <dcterms:created xsi:type="dcterms:W3CDTF">2016-10-24T22:43:04Z</dcterms:created>
  <dcterms:modified xsi:type="dcterms:W3CDTF">2021-07-27T19:03:00Z</dcterms:modified>
</cp:coreProperties>
</file>