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7"/>
  </p:notesMasterIdLst>
  <p:handoutMasterIdLst>
    <p:handoutMasterId r:id="rId28"/>
  </p:handoutMasterIdLst>
  <p:sldIdLst>
    <p:sldId id="305" r:id="rId5"/>
    <p:sldId id="258" r:id="rId6"/>
    <p:sldId id="259" r:id="rId7"/>
    <p:sldId id="266" r:id="rId8"/>
    <p:sldId id="288" r:id="rId9"/>
    <p:sldId id="272" r:id="rId10"/>
    <p:sldId id="274" r:id="rId11"/>
    <p:sldId id="275" r:id="rId12"/>
    <p:sldId id="301" r:id="rId13"/>
    <p:sldId id="262" r:id="rId14"/>
    <p:sldId id="276" r:id="rId15"/>
    <p:sldId id="279" r:id="rId16"/>
    <p:sldId id="278" r:id="rId17"/>
    <p:sldId id="280" r:id="rId18"/>
    <p:sldId id="281" r:id="rId19"/>
    <p:sldId id="287" r:id="rId20"/>
    <p:sldId id="294" r:id="rId21"/>
    <p:sldId id="304" r:id="rId22"/>
    <p:sldId id="303" r:id="rId23"/>
    <p:sldId id="297" r:id="rId24"/>
    <p:sldId id="302" r:id="rId25"/>
    <p:sldId id="30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83E"/>
    <a:srgbClr val="5C7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showGuides="1">
      <p:cViewPr varScale="1">
        <p:scale>
          <a:sx n="114" d="100"/>
          <a:sy n="114" d="100"/>
        </p:scale>
        <p:origin x="642" y="114"/>
      </p:cViewPr>
      <p:guideLst>
        <p:guide orient="horz" pos="2160"/>
        <p:guide pos="3840"/>
      </p:guideLst>
    </p:cSldViewPr>
  </p:slideViewPr>
  <p:notesTextViewPr>
    <p:cViewPr>
      <p:scale>
        <a:sx n="3" d="2"/>
        <a:sy n="3" d="2"/>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7/13/2021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7/13/2021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02B9795-92DC-40DC-A1CA-9A4B349D7824}" type="datetimeFigureOut">
              <a:rPr lang="en-US" smtClean="0"/>
              <a:pPr/>
              <a:t>7/13/2021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FF54DE5-C571-48E8-A5BC-B369434E2F44}"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0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87451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91239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6502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124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21731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90053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431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864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1045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73225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02B9795-92DC-40DC-A1CA-9A4B349D7824}" type="datetimeFigureOut">
              <a:rPr lang="en-US" smtClean="0"/>
              <a:pPr/>
              <a:t>7/13/2021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2176989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www.ok.gov/trs" TargetMode="External"/><Relationship Id="rId1" Type="http://schemas.openxmlformats.org/officeDocument/2006/relationships/slideLayout" Target="../slideLayouts/slideLayout2.xml"/><Relationship Id="rId4" Type="http://schemas.openxmlformats.org/officeDocument/2006/relationships/hyperlink" Target="https://oklahoma.gov/content/dam/ok/en/trs/documents/form2a-designation-of-beneficiary-notretiredpoa.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zero.health.com/" TargetMode="Externa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09E5-B390-44F3-AC54-5CF6655264B2}"/>
              </a:ext>
            </a:extLst>
          </p:cNvPr>
          <p:cNvSpPr>
            <a:spLocks noGrp="1"/>
          </p:cNvSpPr>
          <p:nvPr>
            <p:ph type="ctrTitle"/>
          </p:nvPr>
        </p:nvSpPr>
        <p:spPr/>
        <p:txBody>
          <a:bodyPr/>
          <a:lstStyle/>
          <a:p>
            <a:r>
              <a:rPr lang="en-US" dirty="0">
                <a:solidFill>
                  <a:schemeClr val="tx1"/>
                </a:solidFill>
              </a:rPr>
              <a:t>Welcome to New Hire Orientation</a:t>
            </a:r>
            <a:r>
              <a:rPr lang="en-US" dirty="0"/>
              <a:t>	</a:t>
            </a:r>
          </a:p>
        </p:txBody>
      </p:sp>
      <p:sp>
        <p:nvSpPr>
          <p:cNvPr id="3" name="Subtitle 2">
            <a:extLst>
              <a:ext uri="{FF2B5EF4-FFF2-40B4-BE49-F238E27FC236}">
                <a16:creationId xmlns:a16="http://schemas.microsoft.com/office/drawing/2014/main" id="{A6A79A0C-F1F2-4766-9FDB-47E9F8DD89BC}"/>
              </a:ext>
            </a:extLst>
          </p:cNvPr>
          <p:cNvSpPr>
            <a:spLocks noGrp="1"/>
          </p:cNvSpPr>
          <p:nvPr>
            <p:ph type="subTitle" idx="1"/>
          </p:nvPr>
        </p:nvSpPr>
        <p:spPr/>
        <p:txBody>
          <a:bodyPr>
            <a:normAutofit/>
          </a:bodyPr>
          <a:lstStyle/>
          <a:p>
            <a:r>
              <a:rPr lang="en-US" sz="3200" dirty="0">
                <a:solidFill>
                  <a:schemeClr val="tx1"/>
                </a:solidFill>
              </a:rPr>
              <a:t>Overview of Employee Benefits</a:t>
            </a:r>
          </a:p>
        </p:txBody>
      </p:sp>
      <p:pic>
        <p:nvPicPr>
          <p:cNvPr id="5" name="Picture Placeholder 3" descr="Open book on table, blurred shelves of books in background">
            <a:extLst>
              <a:ext uri="{FF2B5EF4-FFF2-40B4-BE49-F238E27FC236}">
                <a16:creationId xmlns:a16="http://schemas.microsoft.com/office/drawing/2014/main" id="{C1FA2A20-F66B-47F5-BCC6-EC5597E231B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5" r="8895"/>
          <a:stretch>
            <a:fillRect/>
          </a:stretch>
        </p:blipFill>
        <p:spPr>
          <a:xfrm>
            <a:off x="6981825" y="1311275"/>
            <a:ext cx="5210175" cy="4208463"/>
          </a:xfrm>
        </p:spPr>
      </p:pic>
      <p:pic>
        <p:nvPicPr>
          <p:cNvPr id="6" name="Picture Placeholder 3" descr="Open book on table, blurred shelves of books in background">
            <a:extLst>
              <a:ext uri="{FF2B5EF4-FFF2-40B4-BE49-F238E27FC236}">
                <a16:creationId xmlns:a16="http://schemas.microsoft.com/office/drawing/2014/main" id="{A29AC711-1831-475F-963E-0240B49B428F}"/>
              </a:ext>
            </a:extLst>
          </p:cNvPr>
          <p:cNvPicPr>
            <a:picLocks noChangeAspect="1"/>
          </p:cNvPicPr>
          <p:nvPr/>
        </p:nvPicPr>
        <p:blipFill>
          <a:blip r:embed="rId2" cstate="print">
            <a:extLst>
              <a:ext uri="{28A0092B-C50C-407E-A947-70E740481C1C}">
                <a14:useLocalDpi xmlns:a14="http://schemas.microsoft.com/office/drawing/2010/main" val="0"/>
              </a:ext>
            </a:extLst>
          </a:blip>
          <a:srcRect l="8895" r="8895"/>
          <a:stretch>
            <a:fillRect/>
          </a:stretch>
        </p:blipFill>
        <p:spPr>
          <a:xfrm>
            <a:off x="6981063" y="1310656"/>
            <a:ext cx="5210937" cy="4208604"/>
          </a:xfrm>
          <a:prstGeom prst="rect">
            <a:avLst/>
          </a:prstGeom>
          <a:solidFill>
            <a:schemeClr val="tx1">
              <a:lumMod val="20000"/>
              <a:lumOff val="80000"/>
            </a:schemeClr>
          </a:solidFill>
        </p:spPr>
      </p:pic>
      <p:pic>
        <p:nvPicPr>
          <p:cNvPr id="7" name="Picture 6">
            <a:extLst>
              <a:ext uri="{FF2B5EF4-FFF2-40B4-BE49-F238E27FC236}">
                <a16:creationId xmlns:a16="http://schemas.microsoft.com/office/drawing/2014/main" id="{8207D968-925F-4873-AA59-4ECDDE8FA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670456"/>
            <a:ext cx="3066201" cy="1280399"/>
          </a:xfrm>
          <a:prstGeom prst="rect">
            <a:avLst/>
          </a:prstGeom>
        </p:spPr>
      </p:pic>
    </p:spTree>
    <p:extLst>
      <p:ext uri="{BB962C8B-B14F-4D97-AF65-F5344CB8AC3E}">
        <p14:creationId xmlns:p14="http://schemas.microsoft.com/office/powerpoint/2010/main" val="12215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18" y="270809"/>
            <a:ext cx="9875520" cy="1356360"/>
          </a:xfrm>
        </p:spPr>
        <p:txBody>
          <a:bodyPr/>
          <a:lstStyle/>
          <a:p>
            <a:r>
              <a:rPr lang="en-US" dirty="0"/>
              <a:t>BASIC LIFE INSURANCE – </a:t>
            </a:r>
            <a:br>
              <a:rPr lang="en-US" dirty="0"/>
            </a:br>
            <a:r>
              <a:rPr lang="en-US" dirty="0"/>
              <a:t>THE STANDARD</a:t>
            </a:r>
          </a:p>
        </p:txBody>
      </p:sp>
      <p:sp>
        <p:nvSpPr>
          <p:cNvPr id="8" name="Content Placeholder 2"/>
          <p:cNvSpPr>
            <a:spLocks noGrp="1"/>
          </p:cNvSpPr>
          <p:nvPr>
            <p:ph sz="half" idx="2"/>
          </p:nvPr>
        </p:nvSpPr>
        <p:spPr>
          <a:xfrm>
            <a:off x="1106418" y="2025392"/>
            <a:ext cx="9062027" cy="3344399"/>
          </a:xfrm>
          <a:prstGeom prst="rect">
            <a:avLst/>
          </a:prstGeom>
        </p:spPr>
        <p:txBody>
          <a:bodyPr>
            <a:noAutofit/>
          </a:bodyPr>
          <a:lstStyle/>
          <a:p>
            <a:pPr marL="45720" indent="0">
              <a:buClr>
                <a:schemeClr val="tx1"/>
              </a:buClr>
              <a:buNone/>
            </a:pPr>
            <a:r>
              <a:rPr lang="en-US" b="1" dirty="0">
                <a:solidFill>
                  <a:schemeClr val="tx1"/>
                </a:solidFill>
                <a:cs typeface="Arial" panose="020B0604020202020204" pitchFamily="34" charset="0"/>
              </a:rPr>
              <a:t>Must Know</a:t>
            </a:r>
            <a:r>
              <a:rPr lang="en-US" dirty="0">
                <a:solidFill>
                  <a:schemeClr val="tx1"/>
                </a:solidFill>
                <a:cs typeface="Arial" panose="020B0604020202020204" pitchFamily="34" charset="0"/>
              </a:rPr>
              <a:t>:</a:t>
            </a:r>
          </a:p>
          <a:p>
            <a:pPr lvl="1">
              <a:buClr>
                <a:schemeClr val="accent2"/>
              </a:buClr>
              <a:buFont typeface="Arial" panose="020B0604020202020204" pitchFamily="34" charset="0"/>
              <a:buChar char="•"/>
            </a:pPr>
            <a:r>
              <a:rPr lang="en-US" dirty="0">
                <a:solidFill>
                  <a:schemeClr val="tx1"/>
                </a:solidFill>
                <a:cs typeface="Arial" panose="020B0604020202020204" pitchFamily="34" charset="0"/>
              </a:rPr>
              <a:t>Be Prepared To Provide Beneficiary Information</a:t>
            </a:r>
          </a:p>
          <a:p>
            <a:pPr lvl="1">
              <a:buClr>
                <a:schemeClr val="accent2"/>
              </a:buClr>
              <a:buFont typeface="Arial" panose="020B0604020202020204" pitchFamily="34" charset="0"/>
              <a:buChar char="•"/>
            </a:pPr>
            <a:r>
              <a:rPr lang="en-US" dirty="0">
                <a:solidFill>
                  <a:schemeClr val="tx1"/>
                </a:solidFill>
                <a:cs typeface="Arial" panose="020B0604020202020204" pitchFamily="34" charset="0"/>
              </a:rPr>
              <a:t>It is best to list the individual’s that you wish to receive this benefit instead of All Living Children, Estate or Succession of Heirs</a:t>
            </a:r>
          </a:p>
          <a:p>
            <a:pPr lvl="1">
              <a:buClr>
                <a:schemeClr val="accent2"/>
              </a:buClr>
              <a:buFont typeface="Arial" panose="020B0604020202020204" pitchFamily="34" charset="0"/>
              <a:buChar char="•"/>
            </a:pPr>
            <a:r>
              <a:rPr lang="en-US" dirty="0">
                <a:solidFill>
                  <a:schemeClr val="tx1"/>
                </a:solidFill>
                <a:cs typeface="Arial" panose="020B0604020202020204" pitchFamily="34" charset="0"/>
              </a:rPr>
              <a:t>NSU Pays 100% of Your Basic Life Group Benefit</a:t>
            </a:r>
          </a:p>
          <a:p>
            <a:pPr>
              <a:buClr>
                <a:srgbClr val="F15323"/>
              </a:buClr>
              <a:buFont typeface="Arial" panose="020B0604020202020204" pitchFamily="34" charset="0"/>
              <a:buChar char="•"/>
            </a:pPr>
            <a:endParaRPr lang="en-US" sz="2400" b="1" dirty="0">
              <a:solidFill>
                <a:schemeClr val="tx1"/>
              </a:solidFill>
              <a:cs typeface="Arial" panose="020B0604020202020204" pitchFamily="34" charset="0"/>
            </a:endParaRPr>
          </a:p>
          <a:p>
            <a:pPr marL="45720" indent="0">
              <a:buClr>
                <a:schemeClr val="tx1"/>
              </a:buClr>
              <a:buNone/>
            </a:pPr>
            <a:r>
              <a:rPr lang="en-US" b="1" dirty="0">
                <a:solidFill>
                  <a:schemeClr val="tx1"/>
                </a:solidFill>
                <a:cs typeface="Arial" panose="020B0604020202020204" pitchFamily="34" charset="0"/>
              </a:rPr>
              <a:t>Plans</a:t>
            </a:r>
            <a:r>
              <a:rPr lang="en-US" dirty="0">
                <a:solidFill>
                  <a:schemeClr val="tx1"/>
                </a:solidFill>
                <a:cs typeface="Arial" panose="020B0604020202020204" pitchFamily="34" charset="0"/>
              </a:rPr>
              <a:t>: Life and AD&amp;D	 </a:t>
            </a:r>
          </a:p>
          <a:p>
            <a:pPr lvl="1">
              <a:buClr>
                <a:schemeClr val="accent2"/>
              </a:buClr>
              <a:buFont typeface="Arial" panose="020B0604020202020204" pitchFamily="34" charset="0"/>
              <a:buChar char="•"/>
            </a:pPr>
            <a:r>
              <a:rPr lang="en-US" dirty="0">
                <a:solidFill>
                  <a:schemeClr val="tx1"/>
                </a:solidFill>
                <a:cs typeface="Arial" panose="020B0604020202020204" pitchFamily="34" charset="0"/>
              </a:rPr>
              <a:t>Your Life and AD&amp;D Benefit is 2x Times Your Basic Annual Earnings Up to $250,000</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sp>
        <p:nvSpPr>
          <p:cNvPr id="10" name="TextBox 9"/>
          <p:cNvSpPr txBox="1"/>
          <p:nvPr/>
        </p:nvSpPr>
        <p:spPr>
          <a:xfrm>
            <a:off x="6497065" y="5448418"/>
            <a:ext cx="4687210" cy="1138773"/>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Save your loved ones a hassle and share your benefit materials along with who to call in the event of your death.  Peace of mind is valuable</a:t>
            </a:r>
            <a:r>
              <a:rPr lang="en-US" dirty="0">
                <a:cs typeface="Arial" panose="020B0604020202020204" pitchFamily="34" charset="0"/>
              </a:rPr>
              <a:t>.</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971" y="346961"/>
            <a:ext cx="1280611" cy="826201"/>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18" y="236737"/>
            <a:ext cx="9875520" cy="1281345"/>
          </a:xfrm>
        </p:spPr>
        <p:txBody>
          <a:bodyPr>
            <a:normAutofit fontScale="90000"/>
          </a:bodyPr>
          <a:lstStyle/>
          <a:p>
            <a:r>
              <a:rPr lang="en-US" dirty="0"/>
              <a:t>VOLUNTARY LIFE INSURANCE – </a:t>
            </a:r>
            <a:br>
              <a:rPr lang="en-US" dirty="0"/>
            </a:br>
            <a:r>
              <a:rPr lang="en-US" dirty="0"/>
              <a:t>THE STANDARD</a:t>
            </a:r>
          </a:p>
        </p:txBody>
      </p:sp>
      <p:sp>
        <p:nvSpPr>
          <p:cNvPr id="8" name="Content Placeholder 2"/>
          <p:cNvSpPr>
            <a:spLocks noGrp="1"/>
          </p:cNvSpPr>
          <p:nvPr>
            <p:ph sz="half" idx="2"/>
          </p:nvPr>
        </p:nvSpPr>
        <p:spPr>
          <a:xfrm>
            <a:off x="1114906" y="1380001"/>
            <a:ext cx="9062027" cy="3344399"/>
          </a:xfrm>
          <a:prstGeom prst="rect">
            <a:avLst/>
          </a:prstGeom>
        </p:spPr>
        <p:txBody>
          <a:bodyPr>
            <a:noAutofit/>
          </a:bodyPr>
          <a:lstStyle/>
          <a:p>
            <a:pPr marL="45720" indent="0">
              <a:buClr>
                <a:schemeClr val="tx1"/>
              </a:buClr>
              <a:buNone/>
            </a:pPr>
            <a:r>
              <a:rPr lang="en-US" b="1" dirty="0">
                <a:solidFill>
                  <a:schemeClr val="tx1"/>
                </a:solidFill>
                <a:cs typeface="Arial" panose="020B0604020202020204" pitchFamily="34" charset="0"/>
              </a:rPr>
              <a:t>Must Know</a:t>
            </a:r>
            <a:r>
              <a:rPr lang="en-US" dirty="0">
                <a:solidFill>
                  <a:schemeClr val="tx1"/>
                </a:solidFill>
                <a:cs typeface="Arial" panose="020B0604020202020204" pitchFamily="34" charset="0"/>
              </a:rPr>
              <a:t>:</a:t>
            </a:r>
          </a:p>
          <a:p>
            <a:pPr lvl="1">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Evidence Of Insurability (EOI) Is Required for any amount over Guarantee Issue Amount</a:t>
            </a:r>
          </a:p>
          <a:p>
            <a:pPr lvl="1">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Be Prepared To Enter Beneficiary Information (name, address, date of birth, social security)</a:t>
            </a:r>
          </a:p>
          <a:p>
            <a:pPr lvl="1">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Voluntary Life Insurance Is Paid By Employee </a:t>
            </a:r>
            <a:endParaRPr lang="en-US" sz="2000" dirty="0">
              <a:solidFill>
                <a:schemeClr val="tx1"/>
              </a:solidFill>
              <a:cs typeface="Arial" panose="020B0604020202020204" pitchFamily="34" charset="0"/>
            </a:endParaRPr>
          </a:p>
          <a:p>
            <a:pPr marL="45720" indent="0">
              <a:buClr>
                <a:schemeClr val="tx1"/>
              </a:buClr>
              <a:buNone/>
            </a:pPr>
            <a:r>
              <a:rPr lang="en-US" b="1" dirty="0">
                <a:solidFill>
                  <a:schemeClr val="tx1"/>
                </a:solidFill>
                <a:cs typeface="Arial" panose="020B0604020202020204" pitchFamily="34" charset="0"/>
              </a:rPr>
              <a:t>Plans</a:t>
            </a:r>
            <a:r>
              <a:rPr lang="en-US" dirty="0">
                <a:solidFill>
                  <a:schemeClr val="tx1"/>
                </a:solidFill>
                <a:cs typeface="Arial" panose="020B0604020202020204" pitchFamily="34" charset="0"/>
              </a:rPr>
              <a:t>: Voluntary Life and AD&amp;D	 </a:t>
            </a:r>
          </a:p>
          <a:p>
            <a:pPr lvl="1">
              <a:buClr>
                <a:schemeClr val="accent2"/>
              </a:buClr>
              <a:buFont typeface="Arial" panose="020B0604020202020204" pitchFamily="34" charset="0"/>
              <a:buChar char="•"/>
            </a:pPr>
            <a:r>
              <a:rPr lang="en-US" sz="1800" dirty="0">
                <a:solidFill>
                  <a:schemeClr val="tx1"/>
                </a:solidFill>
                <a:cs typeface="Arial" panose="020B0604020202020204" pitchFamily="34" charset="0"/>
              </a:rPr>
              <a:t>Benefits Are Available for:</a:t>
            </a:r>
          </a:p>
          <a:p>
            <a:pPr lvl="2">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Employees - $10,000 - $500,000 ($300,000 Guarantee Issue*)</a:t>
            </a:r>
          </a:p>
          <a:p>
            <a:pPr lvl="2">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Spouse - $5,000 - $250,000  ($50,000 Guarantee Issue*)</a:t>
            </a:r>
          </a:p>
          <a:p>
            <a:pPr lvl="2">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Children - $2,500 - $10,000  ($10,000 Guarantee Issue) (No EOI required for children)</a:t>
            </a:r>
          </a:p>
          <a:p>
            <a:pPr>
              <a:spcBef>
                <a:spcPts val="0"/>
              </a:spcBef>
              <a:buClr>
                <a:schemeClr val="accent2"/>
              </a:buClr>
              <a:buFont typeface="Arial" panose="020B0604020202020204" pitchFamily="34" charset="0"/>
              <a:buChar char="•"/>
            </a:pPr>
            <a:r>
              <a:rPr lang="en-US" sz="1600" dirty="0">
                <a:solidFill>
                  <a:srgbClr val="C00000"/>
                </a:solidFill>
                <a:cs typeface="Arial" panose="020B0604020202020204" pitchFamily="34" charset="0"/>
              </a:rPr>
              <a:t>During Open Enrollment each year, all members, enrolled or eligible, may increase their benefit amount by up to $20,000, not to exceed the guarantee issue amount.</a:t>
            </a:r>
          </a:p>
          <a:p>
            <a:pPr>
              <a:spcBef>
                <a:spcPts val="0"/>
              </a:spcBef>
              <a:buClr>
                <a:schemeClr val="accent2"/>
              </a:buClr>
              <a:buFont typeface="Arial" panose="020B0604020202020204" pitchFamily="34" charset="0"/>
              <a:buChar char="•"/>
            </a:pPr>
            <a:endParaRPr lang="en-US" sz="2200" dirty="0">
              <a:cs typeface="Arial" panose="020B0604020202020204" pitchFamily="34" charset="0"/>
            </a:endParaRPr>
          </a:p>
          <a:p>
            <a:pPr marL="457200" lvl="1" indent="0">
              <a:spcBef>
                <a:spcPts val="0"/>
              </a:spcBef>
              <a:buClr>
                <a:schemeClr val="accent2"/>
              </a:buClr>
              <a:buNone/>
            </a:pPr>
            <a:endParaRPr lang="en-US" sz="1800" i="1" dirty="0">
              <a:cs typeface="Arial" panose="020B0604020202020204" pitchFamily="34" charset="0"/>
            </a:endParaRPr>
          </a:p>
          <a:p>
            <a:pPr marL="457200" lvl="1" indent="0">
              <a:spcBef>
                <a:spcPts val="0"/>
              </a:spcBef>
              <a:buClr>
                <a:schemeClr val="accent2"/>
              </a:buClr>
              <a:buNone/>
            </a:pPr>
            <a:endParaRPr lang="en-US" sz="1800" i="1" dirty="0">
              <a:solidFill>
                <a:schemeClr val="tx1"/>
              </a:solidFill>
              <a:cs typeface="Arial" panose="020B0604020202020204" pitchFamily="34" charset="0"/>
            </a:endParaRPr>
          </a:p>
          <a:p>
            <a:pPr marL="0" indent="0">
              <a:spcBef>
                <a:spcPts val="0"/>
              </a:spcBef>
              <a:buClr>
                <a:schemeClr val="accent2"/>
              </a:buClr>
              <a:buNone/>
            </a:pPr>
            <a:r>
              <a:rPr lang="en-US" sz="1800" i="1" dirty="0">
                <a:solidFill>
                  <a:schemeClr val="tx1"/>
                </a:solidFill>
                <a:cs typeface="Arial" panose="020B0604020202020204" pitchFamily="34" charset="0"/>
              </a:rPr>
              <a:t>*Guarantee Issue for New Hires Only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sp>
        <p:nvSpPr>
          <p:cNvPr id="10" name="TextBox 9"/>
          <p:cNvSpPr txBox="1"/>
          <p:nvPr/>
        </p:nvSpPr>
        <p:spPr>
          <a:xfrm>
            <a:off x="5662863" y="5528628"/>
            <a:ext cx="5203220" cy="1015663"/>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400" dirty="0">
                <a:cs typeface="Arial" panose="020B0604020202020204" pitchFamily="34" charset="0"/>
              </a:rPr>
              <a:t>Did you know that life insurance rates are less expensive when purchased through an employer plan?  Take advantage of </a:t>
            </a:r>
            <a:r>
              <a:rPr lang="en-US" sz="1400" b="1" dirty="0">
                <a:cs typeface="Arial" panose="020B0604020202020204" pitchFamily="34" charset="0"/>
              </a:rPr>
              <a:t>free resources </a:t>
            </a:r>
            <a:r>
              <a:rPr lang="en-US" sz="1400" dirty="0">
                <a:cs typeface="Arial" panose="020B0604020202020204" pitchFamily="34" charset="0"/>
              </a:rPr>
              <a:t>such as Travel Assist and Life Services Toolkit.</a:t>
            </a:r>
            <a:endParaRPr lang="en-US" b="1" dirty="0">
              <a:solidFill>
                <a:srgbClr val="5C7231"/>
              </a:solidFill>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971" y="346961"/>
            <a:ext cx="1280611" cy="826201"/>
          </a:xfrm>
          <a:prstGeom prst="rect">
            <a:avLst/>
          </a:prstGeom>
        </p:spPr>
      </p:pic>
    </p:spTree>
    <p:extLst>
      <p:ext uri="{BB962C8B-B14F-4D97-AF65-F5344CB8AC3E}">
        <p14:creationId xmlns:p14="http://schemas.microsoft.com/office/powerpoint/2010/main" val="33372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651" y="127723"/>
            <a:ext cx="9875520" cy="1698812"/>
          </a:xfrm>
        </p:spPr>
        <p:txBody>
          <a:bodyPr/>
          <a:lstStyle/>
          <a:p>
            <a:r>
              <a:rPr lang="en-US" dirty="0"/>
              <a:t>SHORT TERM DISABILITY – </a:t>
            </a:r>
            <a:br>
              <a:rPr lang="en-US" dirty="0"/>
            </a:br>
            <a:r>
              <a:rPr lang="en-US" dirty="0"/>
              <a:t>THE STANDARD</a:t>
            </a:r>
          </a:p>
        </p:txBody>
      </p:sp>
      <p:sp>
        <p:nvSpPr>
          <p:cNvPr id="7" name="Content Placeholder 2"/>
          <p:cNvSpPr>
            <a:spLocks noGrp="1"/>
          </p:cNvSpPr>
          <p:nvPr>
            <p:ph sz="half" idx="2"/>
          </p:nvPr>
        </p:nvSpPr>
        <p:spPr>
          <a:xfrm>
            <a:off x="1123651" y="1609805"/>
            <a:ext cx="9405299" cy="4333786"/>
          </a:xfrm>
          <a:prstGeom prst="rect">
            <a:avLst/>
          </a:prstGeom>
        </p:spPr>
        <p:txBody>
          <a:bodyPr>
            <a:noAutofit/>
          </a:bodyPr>
          <a:lstStyle/>
          <a:p>
            <a:pPr marL="274320" lvl="1" indent="0">
              <a:buClr>
                <a:srgbClr val="F15323"/>
              </a:buClr>
              <a:buNone/>
            </a:pPr>
            <a:r>
              <a:rPr lang="en-US" b="1" dirty="0">
                <a:solidFill>
                  <a:schemeClr val="tx1"/>
                </a:solidFill>
                <a:cs typeface="Arial" panose="020B0604020202020204" pitchFamily="34" charset="0"/>
              </a:rPr>
              <a:t>Must Know</a:t>
            </a:r>
            <a:r>
              <a:rPr lang="en-US" dirty="0">
                <a:solidFill>
                  <a:schemeClr val="tx1"/>
                </a:solidFill>
                <a:cs typeface="Arial" panose="020B0604020202020204" pitchFamily="34" charset="0"/>
              </a:rPr>
              <a:t>:</a:t>
            </a:r>
          </a:p>
          <a:p>
            <a:pPr lvl="1">
              <a:buClr>
                <a:srgbClr val="F15323"/>
              </a:buClr>
              <a:buFont typeface="Arial" panose="020B0604020202020204" pitchFamily="34" charset="0"/>
              <a:buChar char="•"/>
            </a:pPr>
            <a:r>
              <a:rPr lang="en-US" dirty="0">
                <a:solidFill>
                  <a:schemeClr val="tx1"/>
                </a:solidFill>
                <a:cs typeface="Arial" panose="020B0604020202020204" pitchFamily="34" charset="0"/>
              </a:rPr>
              <a:t>Voluntary Benefit Paid by Employee</a:t>
            </a:r>
          </a:p>
          <a:p>
            <a:pPr lvl="1">
              <a:buClr>
                <a:srgbClr val="F15323"/>
              </a:buClr>
              <a:buFont typeface="Arial" panose="020B0604020202020204" pitchFamily="34" charset="0"/>
              <a:buChar char="•"/>
            </a:pPr>
            <a:r>
              <a:rPr lang="en-US" dirty="0">
                <a:solidFill>
                  <a:schemeClr val="tx1"/>
                </a:solidFill>
                <a:cs typeface="Arial" panose="020B0604020202020204" pitchFamily="34" charset="0"/>
              </a:rPr>
              <a:t>Bridge the gap to your Long Term Disability</a:t>
            </a:r>
          </a:p>
          <a:p>
            <a:pPr lvl="1">
              <a:buClr>
                <a:srgbClr val="F15323"/>
              </a:buClr>
              <a:buFont typeface="Arial" panose="020B0604020202020204" pitchFamily="34" charset="0"/>
              <a:buChar char="•"/>
            </a:pPr>
            <a:r>
              <a:rPr lang="en-US" dirty="0">
                <a:solidFill>
                  <a:schemeClr val="tx1"/>
                </a:solidFill>
                <a:cs typeface="Arial" panose="020B0604020202020204" pitchFamily="34" charset="0"/>
              </a:rPr>
              <a:t>Your Benefit = 60% of Pre-disability Earnings up to $2,000/week (Min. $15)</a:t>
            </a:r>
          </a:p>
          <a:p>
            <a:pPr lvl="1">
              <a:buClr>
                <a:srgbClr val="F15323"/>
              </a:buClr>
              <a:buFont typeface="Arial" panose="020B0604020202020204" pitchFamily="34" charset="0"/>
              <a:buChar char="•"/>
            </a:pPr>
            <a:r>
              <a:rPr lang="en-US" dirty="0">
                <a:solidFill>
                  <a:schemeClr val="tx1"/>
                </a:solidFill>
                <a:cs typeface="Arial" panose="020B0604020202020204" pitchFamily="34" charset="0"/>
              </a:rPr>
              <a:t>Before these benefits pay, you may </a:t>
            </a:r>
            <a:r>
              <a:rPr lang="en-US" u="sng" dirty="0">
                <a:solidFill>
                  <a:schemeClr val="tx1"/>
                </a:solidFill>
                <a:cs typeface="Arial" panose="020B0604020202020204" pitchFamily="34" charset="0"/>
              </a:rPr>
              <a:t>choose</a:t>
            </a:r>
            <a:r>
              <a:rPr lang="en-US" dirty="0">
                <a:solidFill>
                  <a:schemeClr val="tx1"/>
                </a:solidFill>
                <a:cs typeface="Arial" panose="020B0604020202020204" pitchFamily="34" charset="0"/>
              </a:rPr>
              <a:t> to use your sick pay or any personal leave first</a:t>
            </a:r>
          </a:p>
          <a:p>
            <a:pPr lvl="1">
              <a:buClr>
                <a:srgbClr val="F15323"/>
              </a:buClr>
              <a:buFont typeface="Arial" panose="020B0604020202020204" pitchFamily="34" charset="0"/>
              <a:buChar char="•"/>
            </a:pPr>
            <a:r>
              <a:rPr lang="en-US" b="1" dirty="0">
                <a:solidFill>
                  <a:schemeClr val="tx1"/>
                </a:solidFill>
                <a:cs typeface="Arial" panose="020B0604020202020204" pitchFamily="34" charset="0"/>
              </a:rPr>
              <a:t>Benefit</a:t>
            </a:r>
            <a:r>
              <a:rPr lang="en-US" dirty="0">
                <a:solidFill>
                  <a:schemeClr val="tx1"/>
                </a:solidFill>
                <a:cs typeface="Arial" panose="020B0604020202020204" pitchFamily="34" charset="0"/>
              </a:rPr>
              <a:t>:  14 Day Elimination with 76 days of coverage</a:t>
            </a:r>
          </a:p>
          <a:p>
            <a:pPr lvl="1">
              <a:buClr>
                <a:srgbClr val="F15323"/>
              </a:buClr>
              <a:buFont typeface="Arial" panose="020B0604020202020204" pitchFamily="34" charset="0"/>
              <a:buChar char="•"/>
            </a:pPr>
            <a:r>
              <a:rPr lang="en-US" dirty="0">
                <a:solidFill>
                  <a:schemeClr val="tx1"/>
                </a:solidFill>
                <a:cs typeface="Arial" panose="020B0604020202020204" pitchFamily="34" charset="0"/>
              </a:rPr>
              <a:t>If you do not choose to enroll in the Short Term Disability at new hire and decide to enroll for next year, you will be subject to a 60-day benefit waiting period for sickness and pregnancy during your first 12 months in the plan.</a:t>
            </a:r>
          </a:p>
          <a:p>
            <a:pPr lvl="1">
              <a:buClr>
                <a:srgbClr val="F15323"/>
              </a:buClr>
              <a:buFont typeface="Arial" panose="020B0604020202020204" pitchFamily="34" charset="0"/>
              <a:buChar char="•"/>
            </a:pPr>
            <a:endParaRPr lang="en-US" dirty="0">
              <a:solidFill>
                <a:schemeClr val="tx1"/>
              </a:solidFill>
              <a:cs typeface="Arial" panose="020B0604020202020204" pitchFamily="34" charset="0"/>
            </a:endParaRPr>
          </a:p>
          <a:p>
            <a:pPr lvl="1">
              <a:buClr>
                <a:srgbClr val="F15323"/>
              </a:buClr>
            </a:pPr>
            <a:endParaRPr lang="en-US" dirty="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971" y="346961"/>
            <a:ext cx="1280611" cy="826201"/>
          </a:xfrm>
          <a:prstGeom prst="rect">
            <a:avLst/>
          </a:prstGeom>
        </p:spPr>
      </p:pic>
      <p:sp>
        <p:nvSpPr>
          <p:cNvPr id="10" name="TextBox 9"/>
          <p:cNvSpPr txBox="1"/>
          <p:nvPr/>
        </p:nvSpPr>
        <p:spPr>
          <a:xfrm>
            <a:off x="6352693" y="5606186"/>
            <a:ext cx="4973108" cy="861774"/>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Disability insurance protects your income if you are unable to work for a period of time due to a disability. </a:t>
            </a:r>
            <a:endParaRPr lang="en-US" sz="1600" dirty="0"/>
          </a:p>
        </p:txBody>
      </p:sp>
    </p:spTree>
    <p:extLst>
      <p:ext uri="{BB962C8B-B14F-4D97-AF65-F5344CB8AC3E}">
        <p14:creationId xmlns:p14="http://schemas.microsoft.com/office/powerpoint/2010/main" val="7428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DISABILITY – </a:t>
            </a:r>
            <a:br>
              <a:rPr lang="en-US" dirty="0"/>
            </a:br>
            <a:r>
              <a:rPr lang="en-US" dirty="0"/>
              <a:t>THE STANDARD</a:t>
            </a:r>
          </a:p>
        </p:txBody>
      </p:sp>
      <p:sp>
        <p:nvSpPr>
          <p:cNvPr id="8" name="Content Placeholder 2"/>
          <p:cNvSpPr>
            <a:spLocks noGrp="1"/>
          </p:cNvSpPr>
          <p:nvPr>
            <p:ph sz="half" idx="2"/>
          </p:nvPr>
        </p:nvSpPr>
        <p:spPr>
          <a:xfrm>
            <a:off x="1118767" y="1965960"/>
            <a:ext cx="9405299" cy="3072602"/>
          </a:xfrm>
          <a:prstGeom prst="rect">
            <a:avLst/>
          </a:prstGeom>
        </p:spPr>
        <p:txBody>
          <a:bodyPr>
            <a:noAutofit/>
          </a:bodyPr>
          <a:lstStyle/>
          <a:p>
            <a:pPr>
              <a:buClr>
                <a:schemeClr val="tx1"/>
              </a:buClr>
              <a:buFont typeface="Arial" panose="020B0604020202020204" pitchFamily="34" charset="0"/>
              <a:buChar char="•"/>
            </a:pPr>
            <a:r>
              <a:rPr lang="en-US" b="1" dirty="0">
                <a:solidFill>
                  <a:schemeClr val="tx1"/>
                </a:solidFill>
                <a:cs typeface="Arial" panose="020B0604020202020204" pitchFamily="34" charset="0"/>
              </a:rPr>
              <a:t>Must Know</a:t>
            </a:r>
            <a:r>
              <a:rPr lang="en-US" dirty="0">
                <a:solidFill>
                  <a:schemeClr val="tx1"/>
                </a:solidFill>
                <a:cs typeface="Arial" panose="020B0604020202020204" pitchFamily="34" charset="0"/>
              </a:rPr>
              <a:t>:</a:t>
            </a:r>
          </a:p>
          <a:p>
            <a:pPr lvl="1">
              <a:buClr>
                <a:schemeClr val="accent2"/>
              </a:buClr>
              <a:buFont typeface="Arial" panose="020B0604020202020204" pitchFamily="34" charset="0"/>
              <a:buChar char="•"/>
            </a:pPr>
            <a:r>
              <a:rPr lang="en-US" sz="1800" dirty="0">
                <a:solidFill>
                  <a:schemeClr val="tx1"/>
                </a:solidFill>
                <a:cs typeface="Arial" panose="020B0604020202020204" pitchFamily="34" charset="0"/>
              </a:rPr>
              <a:t>Coverage to Normal Retirement Age </a:t>
            </a:r>
          </a:p>
          <a:p>
            <a:pPr lvl="1">
              <a:buClr>
                <a:schemeClr val="accent2"/>
              </a:buClr>
              <a:buFont typeface="Arial" panose="020B0604020202020204" pitchFamily="34" charset="0"/>
              <a:buChar char="•"/>
            </a:pPr>
            <a:r>
              <a:rPr lang="en-US" sz="1800" dirty="0">
                <a:solidFill>
                  <a:schemeClr val="tx1"/>
                </a:solidFill>
                <a:cs typeface="Arial" panose="020B0604020202020204" pitchFamily="34" charset="0"/>
              </a:rPr>
              <a:t>Your Benefit = 60% of Pre-disability Earnings up to $8,000/month</a:t>
            </a:r>
          </a:p>
          <a:p>
            <a:pPr lvl="1">
              <a:buClr>
                <a:schemeClr val="accent2"/>
              </a:buClr>
              <a:buFont typeface="Arial" panose="020B0604020202020204" pitchFamily="34" charset="0"/>
              <a:buChar char="•"/>
            </a:pPr>
            <a:r>
              <a:rPr lang="en-US" sz="1800" dirty="0">
                <a:solidFill>
                  <a:schemeClr val="tx1"/>
                </a:solidFill>
                <a:cs typeface="Arial" panose="020B0604020202020204" pitchFamily="34" charset="0"/>
              </a:rPr>
              <a:t>NSU Pays for the Buy-Up Plan for all employees</a:t>
            </a:r>
          </a:p>
          <a:p>
            <a:pPr lvl="1">
              <a:buClr>
                <a:schemeClr val="accent2"/>
              </a:buClr>
              <a:buFont typeface="Arial" panose="020B0604020202020204" pitchFamily="34" charset="0"/>
              <a:buChar char="•"/>
            </a:pPr>
            <a:endParaRPr lang="en-US" sz="1800" dirty="0">
              <a:solidFill>
                <a:schemeClr val="tx1"/>
              </a:solidFill>
              <a:cs typeface="Arial" panose="020B0604020202020204" pitchFamily="34" charset="0"/>
            </a:endParaRPr>
          </a:p>
          <a:p>
            <a:pPr lvl="1">
              <a:buClr>
                <a:schemeClr val="accent2"/>
              </a:buClr>
              <a:buFont typeface="Arial" panose="020B0604020202020204" pitchFamily="34" charset="0"/>
              <a:buChar char="•"/>
            </a:pPr>
            <a:r>
              <a:rPr lang="en-US" sz="1800" dirty="0">
                <a:solidFill>
                  <a:schemeClr val="tx1"/>
                </a:solidFill>
                <a:cs typeface="Arial" panose="020B0604020202020204" pitchFamily="34" charset="0"/>
              </a:rPr>
              <a:t>If you decide to move to the buy-up plan during open enrollment, you must complete an Evidence of Insurability Form and will either be approved or declined.</a:t>
            </a:r>
          </a:p>
          <a:p>
            <a:pPr marL="457200" lvl="1" indent="0">
              <a:buClr>
                <a:schemeClr val="accent2"/>
              </a:buClr>
              <a:buNone/>
            </a:pPr>
            <a:endParaRPr lang="en-US" sz="1800" dirty="0">
              <a:solidFill>
                <a:srgbClr val="FF0000"/>
              </a:solidFill>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971" y="346961"/>
            <a:ext cx="1280611" cy="826201"/>
          </a:xfrm>
          <a:prstGeom prst="rect">
            <a:avLst/>
          </a:prstGeom>
        </p:spPr>
      </p:pic>
      <p:sp>
        <p:nvSpPr>
          <p:cNvPr id="10" name="TextBox 9"/>
          <p:cNvSpPr txBox="1"/>
          <p:nvPr/>
        </p:nvSpPr>
        <p:spPr>
          <a:xfrm>
            <a:off x="6095241" y="5729078"/>
            <a:ext cx="4973108" cy="861774"/>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Disability insurance protects your income if you are unable to work for a period of time due to a disability. </a:t>
            </a:r>
            <a:endParaRPr lang="en-US" sz="1600" dirty="0"/>
          </a:p>
        </p:txBody>
      </p:sp>
    </p:spTree>
    <p:extLst>
      <p:ext uri="{BB962C8B-B14F-4D97-AF65-F5344CB8AC3E}">
        <p14:creationId xmlns:p14="http://schemas.microsoft.com/office/powerpoint/2010/main" val="372767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ASSISTANCE PROGRAM – THE STANDARD</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8043" y="346961"/>
            <a:ext cx="1280611" cy="826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554" y="2022890"/>
            <a:ext cx="2457793" cy="87642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079" y="4281263"/>
            <a:ext cx="5048955" cy="16956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1851936"/>
            <a:ext cx="3984486" cy="400699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2079" y="1851936"/>
            <a:ext cx="1867161" cy="1409897"/>
          </a:xfrm>
          <a:prstGeom prst="rect">
            <a:avLst/>
          </a:prstGeom>
        </p:spPr>
      </p:pic>
    </p:spTree>
    <p:extLst>
      <p:ext uri="{BB962C8B-B14F-4D97-AF65-F5344CB8AC3E}">
        <p14:creationId xmlns:p14="http://schemas.microsoft.com/office/powerpoint/2010/main" val="40058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69" y="213459"/>
            <a:ext cx="9875520" cy="1356360"/>
          </a:xfrm>
        </p:spPr>
        <p:txBody>
          <a:bodyPr/>
          <a:lstStyle/>
          <a:p>
            <a:r>
              <a:rPr lang="en-US" dirty="0"/>
              <a:t>VOLUNTARY BENEFITS – METLIFE &amp; AMERICAN FIDELITY</a:t>
            </a:r>
          </a:p>
        </p:txBody>
      </p:sp>
      <p:sp>
        <p:nvSpPr>
          <p:cNvPr id="4" name="Rectangle 3"/>
          <p:cNvSpPr/>
          <p:nvPr/>
        </p:nvSpPr>
        <p:spPr>
          <a:xfrm>
            <a:off x="1105659" y="1569819"/>
            <a:ext cx="9980682" cy="4570482"/>
          </a:xfrm>
          <a:prstGeom prst="rect">
            <a:avLst/>
          </a:prstGeom>
        </p:spPr>
        <p:txBody>
          <a:bodyPr wrap="square">
            <a:spAutoFit/>
          </a:bodyPr>
          <a:lstStyle/>
          <a:p>
            <a:pPr marL="342900" indent="-342900">
              <a:buClr>
                <a:schemeClr val="tx1"/>
              </a:buClr>
              <a:buFont typeface="Arial" panose="020B0604020202020204" pitchFamily="34" charset="0"/>
              <a:buChar char="•"/>
            </a:pPr>
            <a:r>
              <a:rPr lang="en-US" b="1" dirty="0">
                <a:cs typeface="Arial" panose="020B0604020202020204" pitchFamily="34" charset="0"/>
              </a:rPr>
              <a:t>Must Know</a:t>
            </a:r>
            <a:r>
              <a:rPr lang="en-US" dirty="0">
                <a:cs typeface="Arial" panose="020B0604020202020204" pitchFamily="34" charset="0"/>
              </a:rPr>
              <a:t>:</a:t>
            </a:r>
          </a:p>
          <a:p>
            <a:pPr marL="742950" lvl="1" indent="-285750">
              <a:buClr>
                <a:schemeClr val="accent2"/>
              </a:buClr>
              <a:buFont typeface="Arial" panose="020B0604020202020204" pitchFamily="34" charset="0"/>
              <a:buChar char="•"/>
            </a:pPr>
            <a:r>
              <a:rPr lang="en-US" sz="1400" dirty="0">
                <a:cs typeface="Arial" panose="020B0604020202020204" pitchFamily="34" charset="0"/>
              </a:rPr>
              <a:t>These are group plans and have low rates with good benefits.</a:t>
            </a:r>
          </a:p>
          <a:p>
            <a:pPr marL="742950" lvl="1" indent="-285750">
              <a:buClr>
                <a:schemeClr val="accent2"/>
              </a:buClr>
              <a:buFont typeface="Arial" panose="020B0604020202020204" pitchFamily="34" charset="0"/>
              <a:buChar char="•"/>
            </a:pPr>
            <a:r>
              <a:rPr lang="en-US" sz="1400" dirty="0">
                <a:cs typeface="Arial" panose="020B0604020202020204" pitchFamily="34" charset="0"/>
              </a:rPr>
              <a:t>Payroll deductions will be after tax.</a:t>
            </a:r>
          </a:p>
          <a:p>
            <a:pPr marL="742950" lvl="1" indent="-285750">
              <a:buClr>
                <a:schemeClr val="accent2"/>
              </a:buClr>
              <a:buFont typeface="Arial" panose="020B0604020202020204" pitchFamily="34" charset="0"/>
              <a:buChar char="•"/>
            </a:pPr>
            <a:r>
              <a:rPr lang="en-US" sz="1400" dirty="0">
                <a:cs typeface="Arial" panose="020B0604020202020204" pitchFamily="34" charset="0"/>
              </a:rPr>
              <a:t>MetLife is offering Guarantee Issue for all plans every year.</a:t>
            </a:r>
          </a:p>
          <a:p>
            <a:pPr marL="742950" lvl="1" indent="-285750">
              <a:buClr>
                <a:schemeClr val="accent2"/>
              </a:buClr>
              <a:buFont typeface="Arial" panose="020B0604020202020204" pitchFamily="34" charset="0"/>
              <a:buChar char="•"/>
            </a:pPr>
            <a:r>
              <a:rPr lang="en-US" sz="1400" b="1" dirty="0">
                <a:solidFill>
                  <a:srgbClr val="53C6F5"/>
                </a:solidFill>
                <a:cs typeface="Arial" panose="020B0604020202020204" pitchFamily="34" charset="0"/>
              </a:rPr>
              <a:t>$100 Annual Health Screening Benefit</a:t>
            </a:r>
            <a:r>
              <a:rPr lang="en-US" sz="1400" b="1" dirty="0">
                <a:solidFill>
                  <a:srgbClr val="C00000"/>
                </a:solidFill>
                <a:cs typeface="Arial" panose="020B0604020202020204" pitchFamily="34" charset="0"/>
              </a:rPr>
              <a:t> - go to www.metlife.com/mybenefits</a:t>
            </a:r>
            <a:endParaRPr lang="en-US" sz="1400" b="1" dirty="0">
              <a:solidFill>
                <a:srgbClr val="53C6F5"/>
              </a:solidFill>
              <a:cs typeface="Arial" panose="020B0604020202020204" pitchFamily="34" charset="0"/>
            </a:endParaRPr>
          </a:p>
          <a:p>
            <a:pPr lvl="1">
              <a:buClr>
                <a:schemeClr val="accent2"/>
              </a:buClr>
            </a:pPr>
            <a:endParaRPr lang="en-US" sz="1600" b="1" dirty="0">
              <a:solidFill>
                <a:srgbClr val="53C6F5"/>
              </a:solidFill>
              <a:cs typeface="Arial" panose="020B0604020202020204" pitchFamily="34" charset="0"/>
            </a:endParaRPr>
          </a:p>
          <a:p>
            <a:pPr marL="86868" indent="-342900">
              <a:buClr>
                <a:schemeClr val="tx1"/>
              </a:buClr>
              <a:buFont typeface="Arial" panose="020B0604020202020204" pitchFamily="34" charset="0"/>
              <a:buChar char="•"/>
            </a:pPr>
            <a:r>
              <a:rPr lang="en-US" b="1" dirty="0">
                <a:cs typeface="Arial" panose="020B0604020202020204" pitchFamily="34" charset="0"/>
              </a:rPr>
              <a:t>MetLife Plans Offered:</a:t>
            </a:r>
            <a:endParaRPr lang="en-US" sz="2000" b="1" dirty="0">
              <a:cs typeface="Arial" panose="020B0604020202020204" pitchFamily="34" charset="0"/>
            </a:endParaRPr>
          </a:p>
          <a:p>
            <a:pPr marL="742950" lvl="1" indent="-285750">
              <a:buClr>
                <a:schemeClr val="accent2"/>
              </a:buClr>
              <a:buFont typeface="Arial" panose="020B0604020202020204" pitchFamily="34" charset="0"/>
              <a:buChar char="•"/>
            </a:pPr>
            <a:r>
              <a:rPr lang="en-US" sz="1400" dirty="0">
                <a:cs typeface="Arial" panose="020B0604020202020204" pitchFamily="34" charset="0"/>
              </a:rPr>
              <a:t>Accident – Variable pay based on service – Choice of Low and High Plan</a:t>
            </a:r>
          </a:p>
          <a:p>
            <a:pPr marL="742950" lvl="1" indent="-285750">
              <a:buClr>
                <a:schemeClr val="accent2"/>
              </a:buClr>
              <a:buFont typeface="Arial" panose="020B0604020202020204" pitchFamily="34" charset="0"/>
              <a:buChar char="•"/>
            </a:pPr>
            <a:r>
              <a:rPr lang="en-US" sz="1400" dirty="0">
                <a:cs typeface="Arial" panose="020B0604020202020204" pitchFamily="34" charset="0"/>
              </a:rPr>
              <a:t>Critical Illness - $15,000 or $30,000 Benefit (Spouse gets 100% of the benefit)</a:t>
            </a:r>
          </a:p>
          <a:p>
            <a:pPr marL="742950" lvl="1" indent="-285750">
              <a:buClr>
                <a:schemeClr val="accent2"/>
              </a:buClr>
              <a:buFont typeface="Arial" panose="020B0604020202020204" pitchFamily="34" charset="0"/>
              <a:buChar char="•"/>
            </a:pPr>
            <a:r>
              <a:rPr lang="en-US" sz="1400" dirty="0">
                <a:cs typeface="Arial" panose="020B0604020202020204" pitchFamily="34" charset="0"/>
              </a:rPr>
              <a:t>Hospital Indemnity - $100 or $200 per day benefit (10 days)</a:t>
            </a:r>
          </a:p>
          <a:p>
            <a:pPr marL="742950" lvl="1" indent="-285750">
              <a:buClr>
                <a:schemeClr val="accent2"/>
              </a:buClr>
              <a:buFont typeface="Arial" panose="020B0604020202020204" pitchFamily="34" charset="0"/>
              <a:buChar char="•"/>
            </a:pPr>
            <a:endParaRPr lang="en-US" sz="1600" dirty="0">
              <a:cs typeface="Arial" panose="020B0604020202020204" pitchFamily="34" charset="0"/>
            </a:endParaRPr>
          </a:p>
          <a:p>
            <a:pPr marL="285750" indent="-285750">
              <a:buClr>
                <a:schemeClr val="accent2"/>
              </a:buClr>
              <a:buFont typeface="Arial" panose="020B0604020202020204" pitchFamily="34" charset="0"/>
              <a:buChar char="•"/>
            </a:pPr>
            <a:r>
              <a:rPr lang="en-US" b="1" dirty="0">
                <a:cs typeface="Arial" panose="020B0604020202020204" pitchFamily="34" charset="0"/>
              </a:rPr>
              <a:t>American Fidelity</a:t>
            </a:r>
          </a:p>
          <a:p>
            <a:pPr marL="742950" lvl="1" indent="-285750">
              <a:buClr>
                <a:schemeClr val="accent2"/>
              </a:buClr>
              <a:buFont typeface="Arial" panose="020B0604020202020204" pitchFamily="34" charset="0"/>
              <a:buChar char="•"/>
            </a:pPr>
            <a:r>
              <a:rPr lang="en-US" sz="1400" dirty="0">
                <a:cs typeface="Arial" panose="020B0604020202020204" pitchFamily="34" charset="0"/>
              </a:rPr>
              <a:t>You can keep your American Fidelity products through a payroll deduction.  You will not find American Fidelity products on the TBX online enrollment system.  Call your American Fidelity enrollment representative for pricing and enrollment options at </a:t>
            </a:r>
            <a:r>
              <a:rPr lang="en-US" sz="1400" dirty="0"/>
              <a:t>888-531-0015</a:t>
            </a:r>
            <a:r>
              <a:rPr lang="en-US" sz="1400" dirty="0">
                <a:cs typeface="Arial" panose="020B0604020202020204" pitchFamily="34" charset="0"/>
              </a:rPr>
              <a:t>.</a:t>
            </a:r>
          </a:p>
          <a:p>
            <a:pPr marL="742950" lvl="1" indent="-285750">
              <a:buClr>
                <a:schemeClr val="accent2"/>
              </a:buClr>
              <a:buFont typeface="Arial" panose="020B0604020202020204" pitchFamily="34" charset="0"/>
              <a:buChar char="•"/>
            </a:pPr>
            <a:endParaRPr lang="en-US" sz="1400" dirty="0">
              <a:cs typeface="Arial" panose="020B0604020202020204" pitchFamily="34" charset="0"/>
            </a:endParaRPr>
          </a:p>
          <a:p>
            <a:pPr marL="285750" indent="-285750">
              <a:buClr>
                <a:schemeClr val="accent2"/>
              </a:buClr>
              <a:buFont typeface="Arial" panose="020B0604020202020204" pitchFamily="34" charset="0"/>
              <a:buChar char="•"/>
            </a:pPr>
            <a:r>
              <a:rPr lang="en-US" sz="1400" dirty="0">
                <a:cs typeface="Arial" panose="020B0604020202020204" pitchFamily="34" charset="0"/>
              </a:rPr>
              <a:t>Go to your online TBX portal to download plan summaries for additional information (i.e. qualified health screening tests and more).</a:t>
            </a:r>
          </a:p>
          <a:p>
            <a:pPr lvl="1">
              <a:buClr>
                <a:schemeClr val="accent2"/>
              </a:buClr>
            </a:pPr>
            <a:endParaRPr lang="en-US" sz="1400" dirty="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sp>
        <p:nvSpPr>
          <p:cNvPr id="15" name="TextBox 14"/>
          <p:cNvSpPr txBox="1"/>
          <p:nvPr/>
        </p:nvSpPr>
        <p:spPr>
          <a:xfrm>
            <a:off x="6104467" y="5519190"/>
            <a:ext cx="4901622" cy="1015663"/>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400" dirty="0">
                <a:cs typeface="Arial" panose="020B0604020202020204" pitchFamily="34" charset="0"/>
              </a:rPr>
              <a:t>Consider these plans to help with unexpected out-of-pocket costs.  They pay you cash that can be used for deductible, coinsurance or personal expenses at those times.  </a:t>
            </a:r>
            <a:endParaRPr lang="en-US" sz="1400" dirty="0"/>
          </a:p>
        </p:txBody>
      </p:sp>
    </p:spTree>
    <p:extLst>
      <p:ext uri="{BB962C8B-B14F-4D97-AF65-F5344CB8AC3E}">
        <p14:creationId xmlns:p14="http://schemas.microsoft.com/office/powerpoint/2010/main" val="5171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64" y="243559"/>
            <a:ext cx="8183479" cy="1096962"/>
          </a:xfrm>
        </p:spPr>
        <p:txBody>
          <a:bodyPr/>
          <a:lstStyle/>
          <a:p>
            <a:r>
              <a:rPr lang="en-US" dirty="0"/>
              <a:t>IMPORTANT REMINDERS</a:t>
            </a:r>
          </a:p>
        </p:txBody>
      </p:sp>
      <p:sp>
        <p:nvSpPr>
          <p:cNvPr id="6" name="Content Placeholder 2"/>
          <p:cNvSpPr>
            <a:spLocks noGrp="1"/>
          </p:cNvSpPr>
          <p:nvPr>
            <p:ph sz="half" idx="2"/>
          </p:nvPr>
        </p:nvSpPr>
        <p:spPr>
          <a:xfrm>
            <a:off x="1120464" y="1393787"/>
            <a:ext cx="10033311" cy="3508413"/>
          </a:xfrm>
          <a:prstGeom prst="rect">
            <a:avLst/>
          </a:prstGeom>
        </p:spPr>
        <p:txBody>
          <a:bodyPr>
            <a:noAutofit/>
          </a:bodyPr>
          <a:lstStyle/>
          <a:p>
            <a:pPr>
              <a:buClr>
                <a:srgbClr val="F15323"/>
              </a:buClr>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You will only receive a BlueCross BlueShield Medical ID Card!</a:t>
            </a:r>
          </a:p>
          <a:p>
            <a:pPr>
              <a:buClr>
                <a:srgbClr val="F15323"/>
              </a:buClr>
              <a:buFont typeface="Arial" panose="020B0604020202020204" pitchFamily="34" charset="0"/>
              <a:buChar char="•"/>
            </a:pPr>
            <a:r>
              <a:rPr lang="en-US" sz="2400" b="1" dirty="0">
                <a:solidFill>
                  <a:schemeClr val="tx1"/>
                </a:solidFill>
                <a:latin typeface="Arial" panose="020B0604020202020204" pitchFamily="34" charset="0"/>
                <a:cs typeface="Arial" panose="020B0604020202020204" pitchFamily="34" charset="0"/>
              </a:rPr>
              <a:t>Benefits are effective the first of the following month.</a:t>
            </a:r>
          </a:p>
          <a:p>
            <a:pPr>
              <a:buClr>
                <a:srgbClr val="F15323"/>
              </a:buCl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There must be a “Qualified Life Event” to change your benefit elections outside of Open Enrollment</a:t>
            </a:r>
          </a:p>
          <a:p>
            <a:pPr lvl="1">
              <a:buClr>
                <a:srgbClr val="F15323"/>
              </a:buClr>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If you have a Qualified Event, you must contact your Human Resource Department and they will create a event in the enrollment system to allow you to make changes.  You must do this within 31 days of the event or you must wait until the next open enrollment to make changes</a:t>
            </a:r>
          </a:p>
          <a:p>
            <a:pPr lvl="1">
              <a:buClr>
                <a:srgbClr val="F15323"/>
              </a:buClr>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These include Marriage, Divorce, Birth of a Child, Adoption, Death, Certain Changes in Job Status (part-time to full-time), or Gain or Loss of other Coverage</a:t>
            </a:r>
          </a:p>
          <a:p>
            <a:pPr marL="457200" lvl="1" indent="0">
              <a:buClr>
                <a:srgbClr val="F15323"/>
              </a:buClr>
              <a:buNone/>
            </a:pPr>
            <a:endParaRPr lang="en-US" sz="2000" dirty="0">
              <a:latin typeface="Arial" panose="020B0604020202020204" pitchFamily="34" charset="0"/>
              <a:cs typeface="Arial" panose="020B0604020202020204" pitchFamily="34" charset="0"/>
            </a:endParaRPr>
          </a:p>
          <a:p>
            <a:pPr marL="457200" lvl="1" indent="0">
              <a:buClr>
                <a:srgbClr val="F15323"/>
              </a:buClr>
              <a:buNone/>
            </a:pPr>
            <a:endParaRPr lang="en-US" sz="2000" dirty="0">
              <a:latin typeface="Arial" panose="020B0604020202020204" pitchFamily="34" charset="0"/>
              <a:cs typeface="Arial" panose="020B0604020202020204" pitchFamily="34" charset="0"/>
            </a:endParaRPr>
          </a:p>
          <a:p>
            <a:pPr lvl="1">
              <a:buClr>
                <a:srgbClr val="F15323"/>
              </a:buClr>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sp>
        <p:nvSpPr>
          <p:cNvPr id="10" name="TextBox 9"/>
          <p:cNvSpPr txBox="1"/>
          <p:nvPr/>
        </p:nvSpPr>
        <p:spPr>
          <a:xfrm>
            <a:off x="6094807" y="5478921"/>
            <a:ext cx="5058968" cy="1107996"/>
          </a:xfrm>
          <a:prstGeom prst="rect">
            <a:avLst/>
          </a:prstGeom>
          <a:noFill/>
        </p:spPr>
        <p:txBody>
          <a:bodyPr wrap="square" rtlCol="0">
            <a:spAutoFit/>
          </a:bodyPr>
          <a:lstStyle/>
          <a:p>
            <a:r>
              <a:rPr lang="en-US" b="1" dirty="0">
                <a:solidFill>
                  <a:srgbClr val="5C7231"/>
                </a:solidFill>
                <a:latin typeface="Arial" panose="020B0604020202020204" pitchFamily="34" charset="0"/>
                <a:cs typeface="Arial" panose="020B0604020202020204" pitchFamily="34" charset="0"/>
              </a:rPr>
              <a:t>Savings Tip!</a:t>
            </a:r>
          </a:p>
          <a:p>
            <a:r>
              <a:rPr lang="en-US" sz="1600" dirty="0">
                <a:latin typeface="Arial" panose="020B0604020202020204" pitchFamily="34" charset="0"/>
                <a:cs typeface="Arial" panose="020B0604020202020204" pitchFamily="34" charset="0"/>
              </a:rPr>
              <a:t>Evaluate your family situation and total plan costs across all benefits, rather than just keep what you’ve had in the past.  Check Rx’s for generic alternatives!</a:t>
            </a:r>
            <a:endParaRPr lang="en-US" sz="1600" dirty="0"/>
          </a:p>
        </p:txBody>
      </p:sp>
    </p:spTree>
    <p:extLst>
      <p:ext uri="{BB962C8B-B14F-4D97-AF65-F5344CB8AC3E}">
        <p14:creationId xmlns:p14="http://schemas.microsoft.com/office/powerpoint/2010/main" val="408516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8953E-29C4-41FF-B1FE-D10913B45CB6}"/>
              </a:ext>
            </a:extLst>
          </p:cNvPr>
          <p:cNvSpPr/>
          <p:nvPr/>
        </p:nvSpPr>
        <p:spPr>
          <a:xfrm>
            <a:off x="0" y="318905"/>
            <a:ext cx="12192000" cy="1969770"/>
          </a:xfrm>
          <a:prstGeom prst="rect">
            <a:avLst/>
          </a:prstGeom>
        </p:spPr>
        <p:txBody>
          <a:bodyPr wrap="square">
            <a:spAutoFit/>
          </a:bodyPr>
          <a:lstStyle/>
          <a:p>
            <a:pPr algn="ctr"/>
            <a:endParaRPr lang="en-US" b="1" dirty="0">
              <a:solidFill>
                <a:srgbClr val="000000"/>
              </a:solidFill>
              <a:latin typeface="Times New Roman" panose="02020603050405020304" pitchFamily="18" charset="0"/>
            </a:endParaRPr>
          </a:p>
          <a:p>
            <a:pPr algn="ctr"/>
            <a:endParaRPr lang="en-US" b="1" dirty="0">
              <a:solidFill>
                <a:srgbClr val="000000"/>
              </a:solidFill>
              <a:latin typeface="Times New Roman" panose="02020603050405020304" pitchFamily="18" charset="0"/>
            </a:endParaRPr>
          </a:p>
          <a:p>
            <a:pPr algn="ctr"/>
            <a:endParaRPr lang="en-US" b="1" dirty="0">
              <a:solidFill>
                <a:srgbClr val="000000"/>
              </a:solidFill>
              <a:latin typeface="Times New Roman" panose="02020603050405020304" pitchFamily="18" charset="0"/>
            </a:endParaRPr>
          </a:p>
          <a:p>
            <a:pPr algn="ctr"/>
            <a:endParaRPr lang="en-US" b="1" dirty="0">
              <a:solidFill>
                <a:srgbClr val="000000"/>
              </a:solidFill>
              <a:latin typeface="Times New Roman" panose="02020603050405020304" pitchFamily="18" charset="0"/>
            </a:endParaRPr>
          </a:p>
          <a:p>
            <a:pPr algn="ctr"/>
            <a:r>
              <a:rPr lang="en-US" b="1" dirty="0">
                <a:solidFill>
                  <a:srgbClr val="000000"/>
                </a:solidFill>
                <a:latin typeface="Times New Roman" panose="02020603050405020304" pitchFamily="18" charset="0"/>
              </a:rPr>
              <a:t>QUICK REFERENCE GUIDE FOR ONLINE ENROLLMENT</a:t>
            </a:r>
            <a:endParaRPr lang="en-US" b="1" dirty="0"/>
          </a:p>
          <a:p>
            <a:pPr algn="ctr"/>
            <a:br>
              <a:rPr lang="en-US" b="1" dirty="0"/>
            </a:br>
            <a:endParaRPr lang="en-US" sz="1400" dirty="0">
              <a:solidFill>
                <a:srgbClr val="000000"/>
              </a:solidFill>
              <a:latin typeface="Times New Roman" panose="02020603050405020304" pitchFamily="18" charset="0"/>
            </a:endParaRPr>
          </a:p>
        </p:txBody>
      </p:sp>
      <p:sp>
        <p:nvSpPr>
          <p:cNvPr id="4" name="Title 3">
            <a:extLst>
              <a:ext uri="{FF2B5EF4-FFF2-40B4-BE49-F238E27FC236}">
                <a16:creationId xmlns:a16="http://schemas.microsoft.com/office/drawing/2014/main" id="{7923C9D7-F6D3-4830-A491-CED33ED3A0AE}"/>
              </a:ext>
            </a:extLst>
          </p:cNvPr>
          <p:cNvSpPr>
            <a:spLocks noGrp="1"/>
          </p:cNvSpPr>
          <p:nvPr>
            <p:ph type="title"/>
          </p:nvPr>
        </p:nvSpPr>
        <p:spPr/>
        <p:txBody>
          <a:bodyPr/>
          <a:lstStyle/>
          <a:p>
            <a:pPr algn="ctr"/>
            <a:r>
              <a:rPr lang="en-US"/>
              <a:t>TBX ONLINE ENROLLMENT PORTAL</a:t>
            </a:r>
            <a:endParaRPr lang="en-US" dirty="0"/>
          </a:p>
        </p:txBody>
      </p:sp>
      <p:sp>
        <p:nvSpPr>
          <p:cNvPr id="2" name="Content Placeholder 1">
            <a:extLst>
              <a:ext uri="{FF2B5EF4-FFF2-40B4-BE49-F238E27FC236}">
                <a16:creationId xmlns:a16="http://schemas.microsoft.com/office/drawing/2014/main" id="{EAF918CE-D11C-4D68-BE8F-96EE83205B87}"/>
              </a:ext>
            </a:extLst>
          </p:cNvPr>
          <p:cNvSpPr>
            <a:spLocks noGrp="1"/>
          </p:cNvSpPr>
          <p:nvPr>
            <p:ph idx="1"/>
          </p:nvPr>
        </p:nvSpPr>
        <p:spPr>
          <a:xfrm>
            <a:off x="679508" y="1415867"/>
            <a:ext cx="10407592" cy="4756333"/>
          </a:xfrm>
        </p:spPr>
        <p:txBody>
          <a:bodyPr>
            <a:normAutofit fontScale="62500" lnSpcReduction="20000"/>
          </a:bodyPr>
          <a:lstStyle/>
          <a:p>
            <a:pPr marL="0" indent="0">
              <a:buNone/>
            </a:pPr>
            <a:br>
              <a:rPr lang="en-US" dirty="0"/>
            </a:br>
            <a:endParaRPr lang="en-US" dirty="0"/>
          </a:p>
          <a:p>
            <a:pPr marL="0" indent="0" algn="ctr">
              <a:buNone/>
            </a:pPr>
            <a:r>
              <a:rPr lang="en-US" sz="2900" dirty="0">
                <a:solidFill>
                  <a:srgbClr val="000000"/>
                </a:solidFill>
                <a:latin typeface="Times New Roman" panose="02020603050405020304" pitchFamily="18" charset="0"/>
              </a:rPr>
              <a:t>To enroll go to </a:t>
            </a:r>
            <a:r>
              <a:rPr lang="en-US" sz="2900" dirty="0">
                <a:solidFill>
                  <a:srgbClr val="000000"/>
                </a:solidFill>
                <a:highlight>
                  <a:srgbClr val="FFFF00"/>
                </a:highlight>
                <a:latin typeface="Times New Roman" panose="02020603050405020304" pitchFamily="18" charset="0"/>
                <a:hlinkClick r:id="rId2" action="ppaction://hlinksldjump"/>
              </a:rPr>
              <a:t>https://my.tbx360.com/okheei</a:t>
            </a:r>
            <a:endParaRPr lang="en-US" sz="2900" dirty="0">
              <a:solidFill>
                <a:srgbClr val="000000"/>
              </a:solidFill>
              <a:highlight>
                <a:srgbClr val="FFFF00"/>
              </a:highlight>
              <a:latin typeface="Times New Roman" panose="02020603050405020304" pitchFamily="18" charset="0"/>
            </a:endParaRPr>
          </a:p>
          <a:p>
            <a:pPr marL="0" indent="0">
              <a:buNone/>
            </a:pPr>
            <a:r>
              <a:rPr lang="en-US" sz="2500" b="1" u="sng" dirty="0">
                <a:solidFill>
                  <a:srgbClr val="000000"/>
                </a:solidFill>
                <a:latin typeface="Times New Roman" panose="02020603050405020304" pitchFamily="18" charset="0"/>
                <a:cs typeface="Times New Roman" panose="02020603050405020304" pitchFamily="18" charset="0"/>
              </a:rPr>
              <a:t>LOGIN INFORMATION</a:t>
            </a:r>
            <a:endParaRPr lang="en-US" sz="2500" b="1" u="sng" dirty="0">
              <a:latin typeface="Times New Roman" panose="02020603050405020304" pitchFamily="18" charset="0"/>
              <a:cs typeface="Times New Roman" panose="02020603050405020304" pitchFamily="18" charset="0"/>
            </a:endParaRPr>
          </a:p>
          <a:p>
            <a:pPr marL="285750" indent="-285750" fontAlgn="base">
              <a:lnSpc>
                <a:spcPct val="120000"/>
              </a:lnSpc>
              <a:spcBef>
                <a:spcPts val="600"/>
              </a:spcBef>
              <a:buFont typeface="Arial" panose="020B0604020202020204" pitchFamily="34" charset="0"/>
              <a:buChar char="•"/>
            </a:pPr>
            <a:r>
              <a:rPr lang="en-US" sz="2500" dirty="0">
                <a:solidFill>
                  <a:srgbClr val="000000"/>
                </a:solidFill>
                <a:latin typeface="Times New Roman" panose="02020603050405020304" pitchFamily="18" charset="0"/>
                <a:cs typeface="Times New Roman" panose="02020603050405020304" pitchFamily="18" charset="0"/>
              </a:rPr>
              <a:t>User ID: Banner ID or Social Security Number with no dashes</a:t>
            </a:r>
          </a:p>
          <a:p>
            <a:pPr marL="285750" indent="-285750" fontAlgn="base">
              <a:lnSpc>
                <a:spcPct val="120000"/>
              </a:lnSpc>
              <a:spcBef>
                <a:spcPts val="600"/>
              </a:spcBef>
              <a:buFont typeface="Arial" panose="020B0604020202020204" pitchFamily="34" charset="0"/>
              <a:buChar char="•"/>
            </a:pPr>
            <a:r>
              <a:rPr lang="en-US" sz="2500" dirty="0">
                <a:solidFill>
                  <a:srgbClr val="000000"/>
                </a:solidFill>
                <a:latin typeface="Times New Roman" panose="02020603050405020304" pitchFamily="18" charset="0"/>
                <a:cs typeface="Times New Roman" panose="02020603050405020304" pitchFamily="18" charset="0"/>
              </a:rPr>
              <a:t>Personal ID: Last 4 of your Social Security Number and the last 2 digits of your birth year. Example xxx-xx-1234 and 1985, your  PIN would be 123485</a:t>
            </a:r>
          </a:p>
          <a:p>
            <a:pPr marL="0" indent="0">
              <a:buNone/>
            </a:pPr>
            <a:r>
              <a:rPr lang="en-US" sz="2500" b="1" u="sng" dirty="0">
                <a:solidFill>
                  <a:srgbClr val="000000"/>
                </a:solidFill>
                <a:latin typeface="Times New Roman" panose="02020603050405020304" pitchFamily="18" charset="0"/>
                <a:cs typeface="Times New Roman" panose="02020603050405020304" pitchFamily="18" charset="0"/>
              </a:rPr>
              <a:t>PERSONAL INFORMATION</a:t>
            </a:r>
            <a:endParaRPr lang="en-US" sz="2500" b="1" u="sng"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500" dirty="0">
                <a:solidFill>
                  <a:srgbClr val="000000"/>
                </a:solidFill>
                <a:latin typeface="Times New Roman" panose="02020603050405020304" pitchFamily="18" charset="0"/>
                <a:cs typeface="Times New Roman" panose="02020603050405020304" pitchFamily="18" charset="0"/>
              </a:rPr>
              <a:t>No changes can be made on this screen. If you need to make changes to demographic information, send an email to         Humanresources@nsuok.edu.</a:t>
            </a:r>
          </a:p>
          <a:p>
            <a:pPr marL="0" indent="0">
              <a:buNone/>
            </a:pPr>
            <a:r>
              <a:rPr lang="en-US" sz="2500" b="1" u="sng" dirty="0">
                <a:solidFill>
                  <a:srgbClr val="000000"/>
                </a:solidFill>
                <a:latin typeface="Times New Roman" panose="02020603050405020304" pitchFamily="18" charset="0"/>
                <a:cs typeface="Times New Roman" panose="02020603050405020304" pitchFamily="18" charset="0"/>
              </a:rPr>
              <a:t>DEPENDENTS</a:t>
            </a:r>
            <a:endParaRPr lang="en-US" sz="2500" b="1" u="sng"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500" dirty="0">
                <a:solidFill>
                  <a:srgbClr val="000000"/>
                </a:solidFill>
                <a:latin typeface="Times New Roman" panose="02020603050405020304" pitchFamily="18" charset="0"/>
                <a:cs typeface="Times New Roman" panose="02020603050405020304" pitchFamily="18" charset="0"/>
              </a:rPr>
              <a:t>This is the screen to add your dependents for Health, Dental and Vision and additional products. Please note dependents can be different from beneficiaries. A Dependent Verification may be required to upload.</a:t>
            </a:r>
          </a:p>
          <a:p>
            <a:pPr marL="0" indent="0">
              <a:buNone/>
            </a:pPr>
            <a:r>
              <a:rPr lang="en-US" sz="2500" b="1" u="sng" dirty="0">
                <a:solidFill>
                  <a:srgbClr val="000000"/>
                </a:solidFill>
                <a:latin typeface="Times New Roman" panose="02020603050405020304" pitchFamily="18" charset="0"/>
                <a:cs typeface="Times New Roman" panose="02020603050405020304" pitchFamily="18" charset="0"/>
              </a:rPr>
              <a:t>BENEFITS GURU</a:t>
            </a:r>
            <a:endParaRPr lang="en-US" sz="2500" b="1" u="sng"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500" dirty="0">
                <a:solidFill>
                  <a:srgbClr val="000000"/>
                </a:solidFill>
                <a:latin typeface="Times New Roman" panose="02020603050405020304" pitchFamily="18" charset="0"/>
                <a:cs typeface="Times New Roman" panose="02020603050405020304" pitchFamily="18" charset="0"/>
              </a:rPr>
              <a:t>The Benefits Guru is informational to assist in choosing the correct plan for your needs. If you know the plan you want to elect, then go to the bottom left and </a:t>
            </a:r>
            <a:r>
              <a:rPr lang="en-US" sz="2500" dirty="0">
                <a:solidFill>
                  <a:srgbClr val="000000"/>
                </a:solidFill>
                <a:highlight>
                  <a:srgbClr val="C0C0C0"/>
                </a:highlight>
                <a:latin typeface="Times New Roman" panose="02020603050405020304" pitchFamily="18" charset="0"/>
                <a:cs typeface="Times New Roman" panose="02020603050405020304" pitchFamily="18" charset="0"/>
              </a:rPr>
              <a:t>click</a:t>
            </a:r>
            <a:r>
              <a:rPr lang="en-US" sz="2500" dirty="0">
                <a:solidFill>
                  <a:srgbClr val="000000"/>
                </a:solidFill>
                <a:latin typeface="Times New Roman" panose="02020603050405020304" pitchFamily="18" charset="0"/>
                <a:cs typeface="Times New Roman" panose="02020603050405020304" pitchFamily="18" charset="0"/>
              </a:rPr>
              <a:t> on “</a:t>
            </a:r>
            <a:r>
              <a:rPr lang="en-US" sz="2500" dirty="0">
                <a:solidFill>
                  <a:srgbClr val="3C78D8"/>
                </a:solidFill>
                <a:latin typeface="Times New Roman" panose="02020603050405020304" pitchFamily="18" charset="0"/>
                <a:cs typeface="Times New Roman" panose="02020603050405020304" pitchFamily="18" charset="0"/>
              </a:rPr>
              <a:t>Skip Benefits Guru</a:t>
            </a:r>
            <a:r>
              <a:rPr lang="en-US" sz="2500" dirty="0">
                <a:solidFill>
                  <a:srgbClr val="000000"/>
                </a:solidFill>
                <a:latin typeface="Times New Roman" panose="02020603050405020304" pitchFamily="18" charset="0"/>
                <a:cs typeface="Times New Roman" panose="02020603050405020304" pitchFamily="18" charset="0"/>
              </a:rPr>
              <a:t>” and </a:t>
            </a:r>
            <a:r>
              <a:rPr lang="en-US" sz="2500" dirty="0">
                <a:solidFill>
                  <a:srgbClr val="000000"/>
                </a:solidFill>
                <a:highlight>
                  <a:srgbClr val="00FFFF"/>
                </a:highlight>
                <a:latin typeface="Times New Roman" panose="02020603050405020304" pitchFamily="18" charset="0"/>
                <a:cs typeface="Times New Roman" panose="02020603050405020304" pitchFamily="18" charset="0"/>
              </a:rPr>
              <a:t>Continue</a:t>
            </a:r>
            <a:r>
              <a:rPr lang="en-US" sz="2500" dirty="0">
                <a:solidFill>
                  <a:srgbClr val="00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07625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7CB2-9DA2-41A2-9BE7-5F74FD888BE3}"/>
              </a:ext>
            </a:extLst>
          </p:cNvPr>
          <p:cNvSpPr>
            <a:spLocks noGrp="1"/>
          </p:cNvSpPr>
          <p:nvPr>
            <p:ph type="title"/>
          </p:nvPr>
        </p:nvSpPr>
        <p:spPr>
          <a:xfrm>
            <a:off x="1018713" y="263370"/>
            <a:ext cx="9875520" cy="1356360"/>
          </a:xfrm>
        </p:spPr>
        <p:txBody>
          <a:bodyPr/>
          <a:lstStyle/>
          <a:p>
            <a:r>
              <a:rPr lang="en-US" dirty="0"/>
              <a:t>Quick Reference Guide continued.</a:t>
            </a:r>
          </a:p>
        </p:txBody>
      </p:sp>
      <p:sp>
        <p:nvSpPr>
          <p:cNvPr id="3" name="Content Placeholder 2">
            <a:extLst>
              <a:ext uri="{FF2B5EF4-FFF2-40B4-BE49-F238E27FC236}">
                <a16:creationId xmlns:a16="http://schemas.microsoft.com/office/drawing/2014/main" id="{4CEB73DA-651E-4626-950F-8B391997D457}"/>
              </a:ext>
            </a:extLst>
          </p:cNvPr>
          <p:cNvSpPr>
            <a:spLocks noGrp="1"/>
          </p:cNvSpPr>
          <p:nvPr>
            <p:ph idx="1"/>
          </p:nvPr>
        </p:nvSpPr>
        <p:spPr>
          <a:xfrm>
            <a:off x="1104900" y="1358283"/>
            <a:ext cx="9982200" cy="4813917"/>
          </a:xfrm>
        </p:spPr>
        <p:txBody>
          <a:bodyPr>
            <a:normAutofit fontScale="70000" lnSpcReduction="20000"/>
          </a:bodyPr>
          <a:lstStyle/>
          <a:p>
            <a:pPr marL="0" indent="0">
              <a:buNone/>
            </a:pPr>
            <a:r>
              <a:rPr lang="en-US" b="1" u="sng" dirty="0">
                <a:solidFill>
                  <a:srgbClr val="000000"/>
                </a:solidFill>
                <a:latin typeface="Times New Roman" panose="02020603050405020304" pitchFamily="18" charset="0"/>
              </a:rPr>
              <a:t>MY BENEFITS</a:t>
            </a:r>
            <a:endParaRPr lang="en-US" b="1" u="sng" dirty="0"/>
          </a:p>
          <a:p>
            <a:pPr marL="285750" indent="-285750" fontAlgn="base">
              <a:buFont typeface="Arial" panose="020B0604020202020204" pitchFamily="34" charset="0"/>
              <a:buChar char="•"/>
            </a:pPr>
            <a:r>
              <a:rPr lang="en-US" dirty="0">
                <a:solidFill>
                  <a:srgbClr val="000000"/>
                </a:solidFill>
                <a:latin typeface="Times New Roman" panose="02020603050405020304" pitchFamily="18" charset="0"/>
              </a:rPr>
              <a:t>This is a list of  Your Available Plans that you will go through during your enrollment. You can keep track of where you are and that is left to complete. You can leave and come back.</a:t>
            </a:r>
          </a:p>
          <a:p>
            <a:pPr marL="0" indent="0">
              <a:buNone/>
            </a:pPr>
            <a:r>
              <a:rPr lang="en-US" b="1" u="sng" dirty="0">
                <a:solidFill>
                  <a:srgbClr val="000000"/>
                </a:solidFill>
                <a:latin typeface="Times New Roman" panose="02020603050405020304" pitchFamily="18" charset="0"/>
              </a:rPr>
              <a:t>HEALTH-BlueCross BlueShield (BCBS)</a:t>
            </a:r>
            <a:endParaRPr lang="en-US" b="1" u="sng" dirty="0"/>
          </a:p>
          <a:p>
            <a:pPr marL="285750" indent="-285750" fontAlgn="base">
              <a:buFont typeface="Arial" panose="020B0604020202020204" pitchFamily="34" charset="0"/>
              <a:buChar char="•"/>
            </a:pPr>
            <a:r>
              <a:rPr lang="en-US" dirty="0">
                <a:solidFill>
                  <a:srgbClr val="000000"/>
                </a:solidFill>
                <a:latin typeface="Times New Roman" panose="02020603050405020304" pitchFamily="18" charset="0"/>
              </a:rPr>
              <a:t>Choose your Plan; Plan A, B, C, or F*. Remember* Plan F is a Health Savings Account Plan (HSA). </a:t>
            </a:r>
            <a:r>
              <a:rPr lang="en-US" dirty="0">
                <a:solidFill>
                  <a:srgbClr val="000000"/>
                </a:solidFill>
                <a:highlight>
                  <a:srgbClr val="C0C0C0"/>
                </a:highlight>
                <a:latin typeface="Times New Roman" panose="02020603050405020304" pitchFamily="18" charset="0"/>
              </a:rPr>
              <a:t>Click</a:t>
            </a:r>
            <a:r>
              <a:rPr lang="en-US" dirty="0">
                <a:solidFill>
                  <a:srgbClr val="000000"/>
                </a:solidFill>
                <a:latin typeface="Times New Roman" panose="02020603050405020304" pitchFamily="18" charset="0"/>
              </a:rPr>
              <a:t> on who will be covered. Example; Employee Only or </a:t>
            </a:r>
            <a:r>
              <a:rPr lang="en-US" dirty="0" err="1">
                <a:solidFill>
                  <a:srgbClr val="000000"/>
                </a:solidFill>
                <a:latin typeface="Times New Roman" panose="02020603050405020304" pitchFamily="18" charset="0"/>
              </a:rPr>
              <a:t>Employee+Child</a:t>
            </a:r>
            <a:r>
              <a:rPr lang="en-US" dirty="0">
                <a:solidFill>
                  <a:srgbClr val="000000"/>
                </a:solidFill>
                <a:latin typeface="Times New Roman" panose="02020603050405020304" pitchFamily="18" charset="0"/>
              </a:rPr>
              <a:t> and then </a:t>
            </a:r>
            <a:r>
              <a:rPr lang="en-US" dirty="0">
                <a:solidFill>
                  <a:srgbClr val="000000"/>
                </a:solidFill>
                <a:highlight>
                  <a:srgbClr val="C0C0C0"/>
                </a:highlight>
                <a:latin typeface="Times New Roman" panose="02020603050405020304" pitchFamily="18" charset="0"/>
              </a:rPr>
              <a:t>click</a:t>
            </a:r>
            <a:r>
              <a:rPr lang="en-US" dirty="0">
                <a:solidFill>
                  <a:srgbClr val="000000"/>
                </a:solidFill>
                <a:latin typeface="Times New Roman" panose="02020603050405020304" pitchFamily="18" charset="0"/>
              </a:rPr>
              <a:t> </a:t>
            </a:r>
            <a:r>
              <a:rPr lang="en-US" dirty="0">
                <a:solidFill>
                  <a:srgbClr val="000000"/>
                </a:solidFill>
                <a:highlight>
                  <a:srgbClr val="00FFFF"/>
                </a:highlight>
                <a:latin typeface="Times New Roman" panose="02020603050405020304" pitchFamily="18" charset="0"/>
              </a:rPr>
              <a:t>Enroll</a:t>
            </a:r>
            <a:r>
              <a:rPr lang="en-US" dirty="0">
                <a:solidFill>
                  <a:srgbClr val="000000"/>
                </a:solidFill>
                <a:latin typeface="Times New Roman" panose="02020603050405020304" pitchFamily="18" charset="0"/>
              </a:rPr>
              <a:t>. If you do not want a particular coverage, </a:t>
            </a:r>
            <a:r>
              <a:rPr lang="en-US" dirty="0">
                <a:solidFill>
                  <a:srgbClr val="000000"/>
                </a:solidFill>
                <a:highlight>
                  <a:srgbClr val="C0C0C0"/>
                </a:highlight>
                <a:latin typeface="Times New Roman" panose="02020603050405020304" pitchFamily="18" charset="0"/>
              </a:rPr>
              <a:t>click</a:t>
            </a:r>
            <a:r>
              <a:rPr lang="en-US" dirty="0">
                <a:solidFill>
                  <a:srgbClr val="000000"/>
                </a:solidFill>
                <a:latin typeface="Times New Roman" panose="02020603050405020304" pitchFamily="18" charset="0"/>
              </a:rPr>
              <a:t> on </a:t>
            </a:r>
            <a:r>
              <a:rPr lang="en-US" dirty="0">
                <a:solidFill>
                  <a:srgbClr val="000000"/>
                </a:solidFill>
                <a:highlight>
                  <a:srgbClr val="00FFFF"/>
                </a:highlight>
                <a:latin typeface="Times New Roman" panose="02020603050405020304" pitchFamily="18" charset="0"/>
              </a:rPr>
              <a:t>Decline</a:t>
            </a:r>
            <a:r>
              <a:rPr lang="en-US" dirty="0">
                <a:solidFill>
                  <a:srgbClr val="000000"/>
                </a:solidFill>
                <a:latin typeface="Times New Roman" panose="02020603050405020304" pitchFamily="18" charset="0"/>
              </a:rPr>
              <a:t>. </a:t>
            </a:r>
          </a:p>
          <a:p>
            <a:pPr marL="0" indent="0">
              <a:lnSpc>
                <a:spcPct val="120000"/>
              </a:lnSpc>
              <a:spcBef>
                <a:spcPts val="600"/>
              </a:spcBef>
              <a:buNone/>
            </a:pPr>
            <a:r>
              <a:rPr lang="en-US" b="1" u="sng" dirty="0">
                <a:solidFill>
                  <a:srgbClr val="000000"/>
                </a:solidFill>
                <a:latin typeface="Times New Roman" panose="02020603050405020304" pitchFamily="18" charset="0"/>
              </a:rPr>
              <a:t>ACCIDENT INSURANCE, CRITICAL ILLNESS, HOSPITAL INDEMNITY- OPTIONAL MetLife Policies</a:t>
            </a:r>
            <a:endParaRPr lang="en-US" b="1" u="sng" dirty="0"/>
          </a:p>
          <a:p>
            <a:pPr marL="285750" indent="-285750" fontAlgn="base">
              <a:lnSpc>
                <a:spcPct val="120000"/>
              </a:lnSpc>
              <a:spcBef>
                <a:spcPts val="600"/>
              </a:spcBef>
              <a:buFont typeface="Arial" panose="020B0604020202020204" pitchFamily="34" charset="0"/>
              <a:buChar char="•"/>
            </a:pPr>
            <a:r>
              <a:rPr lang="en-US" dirty="0">
                <a:solidFill>
                  <a:srgbClr val="000000"/>
                </a:solidFill>
                <a:latin typeface="Times New Roman" panose="02020603050405020304" pitchFamily="18" charset="0"/>
              </a:rPr>
              <a:t>Please note all of these policies are Post-Tax deductions. You will need beneficiary information on some of the policies.</a:t>
            </a:r>
          </a:p>
          <a:p>
            <a:pPr marL="285750" indent="-285750">
              <a:lnSpc>
                <a:spcPct val="120000"/>
              </a:lnSpc>
              <a:spcBef>
                <a:spcPts val="600"/>
              </a:spcBef>
              <a:buFont typeface="Arial" panose="020B0604020202020204" pitchFamily="34" charset="0"/>
              <a:buChar char="•"/>
            </a:pPr>
            <a:r>
              <a:rPr lang="en-US" dirty="0">
                <a:solidFill>
                  <a:srgbClr val="000000"/>
                </a:solidFill>
                <a:latin typeface="Times New Roman" panose="02020603050405020304" pitchFamily="18" charset="0"/>
              </a:rPr>
              <a:t>**PLEASE NOTE** AMERICAN FIDELITY policies are not on your on-line enrollment.  Call American Fidelity Enrollment for pricing and enrollment options at </a:t>
            </a:r>
            <a:r>
              <a:rPr lang="en-US" dirty="0"/>
              <a:t>888-531-0015</a:t>
            </a:r>
            <a:r>
              <a:rPr lang="en-US" dirty="0">
                <a:cs typeface="Arial" panose="020B0604020202020204" pitchFamily="34" charset="0"/>
              </a:rPr>
              <a:t>.</a:t>
            </a:r>
          </a:p>
          <a:p>
            <a:pPr marL="0" indent="0">
              <a:lnSpc>
                <a:spcPct val="120000"/>
              </a:lnSpc>
              <a:spcBef>
                <a:spcPts val="600"/>
              </a:spcBef>
              <a:buNone/>
            </a:pPr>
            <a:r>
              <a:rPr lang="en-US" b="1" u="sng" dirty="0">
                <a:solidFill>
                  <a:srgbClr val="000000"/>
                </a:solidFill>
                <a:latin typeface="Times New Roman" panose="02020603050405020304" pitchFamily="18" charset="0"/>
              </a:rPr>
              <a:t>DENTAL-Delta Dental</a:t>
            </a:r>
            <a:endParaRPr lang="en-US" b="1" u="sng" dirty="0"/>
          </a:p>
          <a:p>
            <a:pPr marL="285750" indent="-285750" fontAlgn="base">
              <a:lnSpc>
                <a:spcPct val="120000"/>
              </a:lnSpc>
              <a:spcBef>
                <a:spcPts val="600"/>
              </a:spcBef>
              <a:buFont typeface="Arial" panose="020B0604020202020204" pitchFamily="34" charset="0"/>
              <a:buChar char="•"/>
            </a:pPr>
            <a:r>
              <a:rPr lang="en-US" dirty="0">
                <a:solidFill>
                  <a:srgbClr val="000000"/>
                </a:solidFill>
                <a:latin typeface="Times New Roman" panose="02020603050405020304" pitchFamily="18" charset="0"/>
              </a:rPr>
              <a:t>Select your option, who you will cover and </a:t>
            </a:r>
            <a:r>
              <a:rPr lang="en-US" dirty="0">
                <a:solidFill>
                  <a:srgbClr val="000000"/>
                </a:solidFill>
                <a:highlight>
                  <a:srgbClr val="C0C0C0"/>
                </a:highlight>
                <a:latin typeface="Times New Roman" panose="02020603050405020304" pitchFamily="18" charset="0"/>
              </a:rPr>
              <a:t>click</a:t>
            </a:r>
            <a:r>
              <a:rPr lang="en-US" dirty="0">
                <a:solidFill>
                  <a:srgbClr val="000000"/>
                </a:solidFill>
                <a:latin typeface="Times New Roman" panose="02020603050405020304" pitchFamily="18" charset="0"/>
              </a:rPr>
              <a:t> </a:t>
            </a:r>
            <a:r>
              <a:rPr lang="en-US" dirty="0">
                <a:solidFill>
                  <a:srgbClr val="000000"/>
                </a:solidFill>
                <a:highlight>
                  <a:srgbClr val="00FFFF"/>
                </a:highlight>
                <a:latin typeface="Times New Roman" panose="02020603050405020304" pitchFamily="18" charset="0"/>
              </a:rPr>
              <a:t>Enroll.</a:t>
            </a:r>
            <a:r>
              <a:rPr lang="en-US" dirty="0">
                <a:solidFill>
                  <a:srgbClr val="000000"/>
                </a:solidFill>
                <a:latin typeface="Times New Roman" panose="02020603050405020304" pitchFamily="18" charset="0"/>
              </a:rPr>
              <a:t> </a:t>
            </a:r>
          </a:p>
          <a:p>
            <a:pPr marL="285750" indent="-285750" fontAlgn="base">
              <a:lnSpc>
                <a:spcPct val="120000"/>
              </a:lnSpc>
              <a:spcBef>
                <a:spcPts val="600"/>
              </a:spcBef>
              <a:buFont typeface="Arial" panose="020B0604020202020204" pitchFamily="34" charset="0"/>
              <a:buChar char="•"/>
            </a:pPr>
            <a:r>
              <a:rPr lang="en-US" dirty="0">
                <a:solidFill>
                  <a:srgbClr val="000000"/>
                </a:solidFill>
                <a:latin typeface="Times New Roman" panose="02020603050405020304" pitchFamily="18" charset="0"/>
              </a:rPr>
              <a:t>***Please BEWARE to enroll in the correct plan as they are listed as Preventive, Low, High***</a:t>
            </a:r>
          </a:p>
          <a:p>
            <a:pPr marL="0" indent="0">
              <a:lnSpc>
                <a:spcPct val="120000"/>
              </a:lnSpc>
              <a:spcBef>
                <a:spcPts val="600"/>
              </a:spcBef>
              <a:buNone/>
            </a:pPr>
            <a:r>
              <a:rPr lang="en-US" b="1" u="sng" dirty="0">
                <a:solidFill>
                  <a:schemeClr val="tx1"/>
                </a:solidFill>
                <a:latin typeface="Times New Roman" panose="02020603050405020304" pitchFamily="18" charset="0"/>
                <a:cs typeface="Times New Roman" panose="02020603050405020304" pitchFamily="18" charset="0"/>
              </a:rPr>
              <a:t>VISION-Vision Service Plan (VSP)</a:t>
            </a:r>
          </a:p>
          <a:p>
            <a:pPr marL="285750" indent="-285750" fontAlgn="base">
              <a:lnSpc>
                <a:spcPct val="120000"/>
              </a:lnSpc>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Remember the Base Plan is at no cost and the Vision Enhanced Plan is a premium you would pay.</a:t>
            </a:r>
          </a:p>
          <a:p>
            <a:pPr fontAlgn="base">
              <a:lnSpc>
                <a:spcPct val="120000"/>
              </a:lnSpc>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highlight>
                  <a:srgbClr val="C0C0C0"/>
                </a:highlight>
                <a:latin typeface="Times New Roman" panose="02020603050405020304" pitchFamily="18" charset="0"/>
                <a:cs typeface="Times New Roman" panose="02020603050405020304" pitchFamily="18" charset="0"/>
              </a:rPr>
              <a:t>Click</a:t>
            </a:r>
            <a:r>
              <a:rPr lang="en-US" dirty="0">
                <a:solidFill>
                  <a:schemeClr val="tx1"/>
                </a:solidFill>
                <a:latin typeface="Times New Roman" panose="02020603050405020304" pitchFamily="18" charset="0"/>
                <a:cs typeface="Times New Roman" panose="02020603050405020304" pitchFamily="18" charset="0"/>
              </a:rPr>
              <a:t> on the plan and whom you wish to cover then </a:t>
            </a:r>
            <a:r>
              <a:rPr lang="en-US" dirty="0">
                <a:solidFill>
                  <a:schemeClr val="tx1"/>
                </a:solidFill>
                <a:highlight>
                  <a:srgbClr val="C0C0C0"/>
                </a:highlight>
                <a:latin typeface="Times New Roman" panose="02020603050405020304" pitchFamily="18" charset="0"/>
                <a:cs typeface="Times New Roman" panose="02020603050405020304" pitchFamily="18" charset="0"/>
              </a:rPr>
              <a:t>click </a:t>
            </a:r>
            <a:r>
              <a:rPr lang="en-US" dirty="0">
                <a:solidFill>
                  <a:schemeClr val="tx1"/>
                </a:solidFill>
                <a:highlight>
                  <a:srgbClr val="00FFFF"/>
                </a:highlight>
                <a:latin typeface="Times New Roman" panose="02020603050405020304" pitchFamily="18" charset="0"/>
                <a:cs typeface="Times New Roman" panose="02020603050405020304" pitchFamily="18" charset="0"/>
              </a:rPr>
              <a:t>Enroll</a:t>
            </a:r>
            <a:r>
              <a:rPr lang="en-US" dirty="0">
                <a:solidFill>
                  <a:schemeClr val="tx1"/>
                </a:solidFill>
              </a:rPr>
              <a:t>.</a:t>
            </a:r>
          </a:p>
          <a:p>
            <a:endParaRPr lang="en-US" dirty="0"/>
          </a:p>
        </p:txBody>
      </p:sp>
    </p:spTree>
    <p:extLst>
      <p:ext uri="{BB962C8B-B14F-4D97-AF65-F5344CB8AC3E}">
        <p14:creationId xmlns:p14="http://schemas.microsoft.com/office/powerpoint/2010/main" val="14655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A7EA-43E7-4ECB-8B1E-309EC58048A1}"/>
              </a:ext>
            </a:extLst>
          </p:cNvPr>
          <p:cNvSpPr>
            <a:spLocks noGrp="1"/>
          </p:cNvSpPr>
          <p:nvPr>
            <p:ph type="title"/>
          </p:nvPr>
        </p:nvSpPr>
        <p:spPr>
          <a:xfrm>
            <a:off x="1104900" y="235258"/>
            <a:ext cx="9980682" cy="1060142"/>
          </a:xfrm>
        </p:spPr>
        <p:txBody>
          <a:bodyPr/>
          <a:lstStyle/>
          <a:p>
            <a:r>
              <a:rPr lang="en-US" dirty="0"/>
              <a:t>Quick Reference Guide continued.</a:t>
            </a:r>
          </a:p>
        </p:txBody>
      </p:sp>
      <p:sp>
        <p:nvSpPr>
          <p:cNvPr id="3" name="Content Placeholder 2">
            <a:extLst>
              <a:ext uri="{FF2B5EF4-FFF2-40B4-BE49-F238E27FC236}">
                <a16:creationId xmlns:a16="http://schemas.microsoft.com/office/drawing/2014/main" id="{16F92AAC-DF81-4F42-994C-778C74B5C432}"/>
              </a:ext>
            </a:extLst>
          </p:cNvPr>
          <p:cNvSpPr>
            <a:spLocks noGrp="1"/>
          </p:cNvSpPr>
          <p:nvPr>
            <p:ph idx="1"/>
          </p:nvPr>
        </p:nvSpPr>
        <p:spPr>
          <a:xfrm>
            <a:off x="1104900" y="1349406"/>
            <a:ext cx="9982200" cy="5273336"/>
          </a:xfrm>
        </p:spPr>
        <p:txBody>
          <a:bodyPr>
            <a:normAutofit/>
          </a:bodyPr>
          <a:lstStyle/>
          <a:p>
            <a:pPr marL="0" indent="0">
              <a:buNone/>
            </a:pPr>
            <a:r>
              <a:rPr lang="en-US" sz="1400" b="1" u="sng" dirty="0">
                <a:solidFill>
                  <a:srgbClr val="000000"/>
                </a:solidFill>
                <a:latin typeface="Times New Roman" panose="02020603050405020304" pitchFamily="18" charset="0"/>
              </a:rPr>
              <a:t>EMPLOYER FUNDED LONG TERM DISABILITY - </a:t>
            </a:r>
            <a:r>
              <a:rPr lang="en-US" sz="1400" b="1" u="sng" dirty="0" err="1">
                <a:solidFill>
                  <a:srgbClr val="000000"/>
                </a:solidFill>
                <a:latin typeface="Times New Roman" panose="02020603050405020304" pitchFamily="18" charset="0"/>
              </a:rPr>
              <a:t>TheStandard</a:t>
            </a:r>
            <a:endParaRPr lang="en-US" sz="1400" b="1" u="sng" dirty="0">
              <a:solidFill>
                <a:srgbClr val="000000"/>
              </a:solidFill>
              <a:latin typeface="Times New Roman" panose="02020603050405020304" pitchFamily="18" charset="0"/>
            </a:endParaRPr>
          </a:p>
          <a:p>
            <a:pPr marL="285750" indent="-285750" fontAlgn="base">
              <a:buFont typeface="Arial" panose="020B0604020202020204" pitchFamily="34" charset="0"/>
              <a:buChar char="•"/>
            </a:pPr>
            <a:r>
              <a:rPr lang="en-US" sz="1400" dirty="0">
                <a:solidFill>
                  <a:srgbClr val="000000"/>
                </a:solidFill>
                <a:latin typeface="Times New Roman" panose="02020603050405020304" pitchFamily="18" charset="0"/>
              </a:rPr>
              <a:t>No decisions to make as this is provided by the University. </a:t>
            </a:r>
            <a:r>
              <a:rPr lang="en-US" sz="1400" dirty="0">
                <a:solidFill>
                  <a:srgbClr val="000000"/>
                </a:solidFill>
                <a:highlight>
                  <a:srgbClr val="C0C0C0"/>
                </a:highlight>
                <a:latin typeface="Times New Roman" panose="02020603050405020304" pitchFamily="18" charset="0"/>
              </a:rPr>
              <a:t>Click</a:t>
            </a:r>
            <a:r>
              <a:rPr lang="en-US" sz="1400" dirty="0">
                <a:solidFill>
                  <a:srgbClr val="000000"/>
                </a:solidFill>
                <a:latin typeface="Times New Roman" panose="02020603050405020304" pitchFamily="18" charset="0"/>
              </a:rPr>
              <a:t> </a:t>
            </a:r>
            <a:r>
              <a:rPr lang="en-US" sz="1400" dirty="0">
                <a:solidFill>
                  <a:srgbClr val="B45F06"/>
                </a:solidFill>
                <a:latin typeface="Times New Roman" panose="02020603050405020304" pitchFamily="18" charset="0"/>
              </a:rPr>
              <a:t>Next</a:t>
            </a:r>
            <a:endParaRPr lang="en-US" sz="1400" dirty="0">
              <a:solidFill>
                <a:srgbClr val="000000"/>
              </a:solidFill>
              <a:latin typeface="Times New Roman" panose="02020603050405020304" pitchFamily="18" charset="0"/>
            </a:endParaRPr>
          </a:p>
          <a:p>
            <a:pPr marL="0" indent="0">
              <a:buNone/>
            </a:pPr>
            <a:r>
              <a:rPr lang="en-US" sz="1400" b="1" u="sng" dirty="0">
                <a:solidFill>
                  <a:srgbClr val="000000"/>
                </a:solidFill>
                <a:latin typeface="Times New Roman" panose="02020603050405020304" pitchFamily="18" charset="0"/>
              </a:rPr>
              <a:t>BASIC LIFE AND AD&amp;D-</a:t>
            </a:r>
            <a:r>
              <a:rPr lang="en-US" sz="1400" b="1" u="sng" dirty="0" err="1">
                <a:solidFill>
                  <a:srgbClr val="000000"/>
                </a:solidFill>
                <a:latin typeface="Times New Roman" panose="02020603050405020304" pitchFamily="18" charset="0"/>
              </a:rPr>
              <a:t>TheStandard</a:t>
            </a:r>
            <a:endParaRPr lang="en-US" sz="1400" b="1" u="sng" dirty="0"/>
          </a:p>
          <a:p>
            <a:pPr marL="285750" indent="-285750" fontAlgn="base">
              <a:buFont typeface="Arial" panose="020B0604020202020204" pitchFamily="34" charset="0"/>
              <a:buChar char="•"/>
            </a:pPr>
            <a:r>
              <a:rPr lang="en-US" sz="1400" dirty="0">
                <a:solidFill>
                  <a:srgbClr val="000000"/>
                </a:solidFill>
                <a:latin typeface="Times New Roman" panose="02020603050405020304" pitchFamily="18" charset="0"/>
              </a:rPr>
              <a:t>No decisions to make as this is provided by the University. </a:t>
            </a:r>
            <a:r>
              <a:rPr lang="en-US" sz="1400" dirty="0">
                <a:solidFill>
                  <a:srgbClr val="000000"/>
                </a:solidFill>
                <a:highlight>
                  <a:srgbClr val="C0C0C0"/>
                </a:highlight>
                <a:latin typeface="Times New Roman" panose="02020603050405020304" pitchFamily="18" charset="0"/>
              </a:rPr>
              <a:t>Click</a:t>
            </a:r>
            <a:r>
              <a:rPr lang="en-US" sz="1400" dirty="0">
                <a:solidFill>
                  <a:srgbClr val="000000"/>
                </a:solidFill>
                <a:latin typeface="Times New Roman" panose="02020603050405020304" pitchFamily="18" charset="0"/>
              </a:rPr>
              <a:t> </a:t>
            </a:r>
            <a:r>
              <a:rPr lang="en-US" sz="1400" dirty="0">
                <a:solidFill>
                  <a:srgbClr val="B45F06"/>
                </a:solidFill>
                <a:latin typeface="Times New Roman" panose="02020603050405020304" pitchFamily="18" charset="0"/>
              </a:rPr>
              <a:t>Next</a:t>
            </a:r>
            <a:r>
              <a:rPr lang="en-US" sz="1400" dirty="0">
                <a:solidFill>
                  <a:srgbClr val="000000"/>
                </a:solidFill>
                <a:latin typeface="Times New Roman" panose="02020603050405020304" pitchFamily="18" charset="0"/>
              </a:rPr>
              <a:t>. </a:t>
            </a:r>
          </a:p>
          <a:p>
            <a:pPr marL="0" indent="0" fontAlgn="base">
              <a:buNone/>
            </a:pPr>
            <a:r>
              <a:rPr lang="en-US" sz="1400" b="1" u="sng" dirty="0">
                <a:solidFill>
                  <a:srgbClr val="000000"/>
                </a:solidFill>
                <a:latin typeface="Times New Roman" panose="02020603050405020304" pitchFamily="18" charset="0"/>
              </a:rPr>
              <a:t>Choose Beneficiaries</a:t>
            </a:r>
          </a:p>
          <a:p>
            <a:pPr lvl="1" fontAlgn="base">
              <a:buFont typeface="Arial" panose="020B0604020202020204" pitchFamily="34" charset="0"/>
              <a:buChar char="•"/>
            </a:pPr>
            <a:r>
              <a:rPr lang="en-US" sz="1400" dirty="0">
                <a:solidFill>
                  <a:srgbClr val="000000"/>
                </a:solidFill>
                <a:latin typeface="Times New Roman" panose="02020603050405020304" pitchFamily="18" charset="0"/>
              </a:rPr>
              <a:t>Information you will need for beneficiaries; </a:t>
            </a:r>
            <a:r>
              <a:rPr lang="en-US" sz="1400" b="1" dirty="0">
                <a:solidFill>
                  <a:srgbClr val="000000"/>
                </a:solidFill>
                <a:latin typeface="Times New Roman" panose="02020603050405020304" pitchFamily="18" charset="0"/>
              </a:rPr>
              <a:t>YOU </a:t>
            </a:r>
            <a:r>
              <a:rPr lang="en-US" sz="1400" b="1" u="sng" dirty="0">
                <a:solidFill>
                  <a:srgbClr val="000000"/>
                </a:solidFill>
                <a:latin typeface="Times New Roman" panose="02020603050405020304" pitchFamily="18" charset="0"/>
              </a:rPr>
              <a:t>MUST</a:t>
            </a:r>
            <a:r>
              <a:rPr lang="en-US" sz="1400" b="1" dirty="0">
                <a:solidFill>
                  <a:srgbClr val="000000"/>
                </a:solidFill>
                <a:latin typeface="Times New Roman" panose="02020603050405020304" pitchFamily="18" charset="0"/>
              </a:rPr>
              <a:t> HAVE THIS INFORMATION</a:t>
            </a:r>
          </a:p>
          <a:p>
            <a:pPr lvl="1" fontAlgn="base">
              <a:buFont typeface="Wingdings" panose="05000000000000000000" pitchFamily="2" charset="2"/>
              <a:buChar char="Ø"/>
            </a:pPr>
            <a:r>
              <a:rPr lang="en-US" sz="1400" dirty="0">
                <a:solidFill>
                  <a:srgbClr val="000000"/>
                </a:solidFill>
                <a:latin typeface="Times New Roman" panose="02020603050405020304" pitchFamily="18" charset="0"/>
              </a:rPr>
              <a:t>	Name, Date of Birth, Social Security number, Address, Phone</a:t>
            </a:r>
          </a:p>
          <a:p>
            <a:pPr lvl="1" fontAlgn="base">
              <a:buFont typeface="Arial" panose="020B0604020202020204" pitchFamily="34" charset="0"/>
              <a:buChar char="•"/>
            </a:pPr>
            <a:r>
              <a:rPr lang="en-US" sz="1400" dirty="0">
                <a:solidFill>
                  <a:srgbClr val="000000"/>
                </a:solidFill>
                <a:latin typeface="Times New Roman" panose="02020603050405020304" pitchFamily="18" charset="0"/>
              </a:rPr>
              <a:t>To add a Beneficiary go to the far right in the gray bar and click on the </a:t>
            </a:r>
            <a:r>
              <a:rPr lang="en-US" sz="1400" dirty="0">
                <a:solidFill>
                  <a:srgbClr val="000000"/>
                </a:solidFill>
                <a:highlight>
                  <a:srgbClr val="FFFF00"/>
                </a:highlight>
                <a:latin typeface="Times New Roman" panose="02020603050405020304" pitchFamily="18" charset="0"/>
              </a:rPr>
              <a:t>+</a:t>
            </a:r>
            <a:r>
              <a:rPr lang="en-US" sz="1400" dirty="0">
                <a:solidFill>
                  <a:srgbClr val="000000"/>
                </a:solidFill>
                <a:latin typeface="Times New Roman" panose="02020603050405020304" pitchFamily="18" charset="0"/>
              </a:rPr>
              <a:t> to add or the </a:t>
            </a:r>
            <a:r>
              <a:rPr lang="en-US" sz="1400" dirty="0">
                <a:solidFill>
                  <a:srgbClr val="000000"/>
                </a:solidFill>
                <a:highlight>
                  <a:srgbClr val="FFFF00"/>
                </a:highlight>
                <a:latin typeface="Times New Roman" panose="02020603050405020304" pitchFamily="18" charset="0"/>
              </a:rPr>
              <a:t>Pencil</a:t>
            </a:r>
            <a:r>
              <a:rPr lang="en-US" sz="1400" dirty="0">
                <a:solidFill>
                  <a:srgbClr val="000000"/>
                </a:solidFill>
                <a:latin typeface="Times New Roman" panose="02020603050405020304" pitchFamily="18" charset="0"/>
              </a:rPr>
              <a:t> to edit information. You must click on Primary and then </a:t>
            </a:r>
            <a:r>
              <a:rPr lang="en-US" sz="1400" dirty="0">
                <a:solidFill>
                  <a:srgbClr val="000000"/>
                </a:solidFill>
                <a:highlight>
                  <a:srgbClr val="C0C0C0"/>
                </a:highlight>
                <a:latin typeface="Times New Roman" panose="02020603050405020304" pitchFamily="18" charset="0"/>
              </a:rPr>
              <a:t>click</a:t>
            </a:r>
            <a:r>
              <a:rPr lang="en-US" sz="1400" dirty="0">
                <a:solidFill>
                  <a:srgbClr val="000000"/>
                </a:solidFill>
                <a:latin typeface="Times New Roman" panose="02020603050405020304" pitchFamily="18" charset="0"/>
              </a:rPr>
              <a:t> </a:t>
            </a:r>
            <a:r>
              <a:rPr lang="en-US" sz="1400" dirty="0">
                <a:solidFill>
                  <a:srgbClr val="B45F06"/>
                </a:solidFill>
                <a:latin typeface="Times New Roman" panose="02020603050405020304" pitchFamily="18" charset="0"/>
              </a:rPr>
              <a:t>Next</a:t>
            </a:r>
            <a:r>
              <a:rPr lang="en-US" sz="1400" dirty="0">
                <a:solidFill>
                  <a:srgbClr val="000000"/>
                </a:solidFill>
                <a:latin typeface="Times New Roman" panose="02020603050405020304" pitchFamily="18" charset="0"/>
              </a:rPr>
              <a:t>.</a:t>
            </a:r>
          </a:p>
          <a:p>
            <a:pPr marL="0" indent="0">
              <a:buNone/>
            </a:pPr>
            <a:r>
              <a:rPr lang="en-US" sz="1400" b="1" u="sng" dirty="0">
                <a:solidFill>
                  <a:srgbClr val="000000"/>
                </a:solidFill>
                <a:latin typeface="Times New Roman" panose="02020603050405020304" pitchFamily="18" charset="0"/>
              </a:rPr>
              <a:t>SPOUSE LIFE AND AD&amp;D</a:t>
            </a:r>
            <a:endParaRPr lang="en-US" sz="1400" b="1" u="sng" dirty="0"/>
          </a:p>
          <a:p>
            <a:pPr marL="285750" indent="-285750" fontAlgn="base">
              <a:buFont typeface="Arial" panose="020B0604020202020204" pitchFamily="34" charset="0"/>
              <a:buChar char="•"/>
            </a:pPr>
            <a:r>
              <a:rPr lang="en-US" sz="1400" dirty="0">
                <a:solidFill>
                  <a:srgbClr val="000000"/>
                </a:solidFill>
                <a:latin typeface="Times New Roman" panose="02020603050405020304" pitchFamily="18" charset="0"/>
              </a:rPr>
              <a:t>Slide the bar to the requested amount. </a:t>
            </a:r>
            <a:r>
              <a:rPr lang="en-US" sz="1400" dirty="0">
                <a:solidFill>
                  <a:srgbClr val="000000"/>
                </a:solidFill>
                <a:highlight>
                  <a:srgbClr val="C0C0C0"/>
                </a:highlight>
                <a:latin typeface="Times New Roman" panose="02020603050405020304" pitchFamily="18" charset="0"/>
              </a:rPr>
              <a:t>click </a:t>
            </a:r>
            <a:r>
              <a:rPr lang="en-US" sz="1400" dirty="0">
                <a:solidFill>
                  <a:srgbClr val="000000"/>
                </a:solidFill>
                <a:latin typeface="Times New Roman" panose="02020603050405020304" pitchFamily="18" charset="0"/>
              </a:rPr>
              <a:t> “wish to apply” or “decline” coverage then </a:t>
            </a:r>
            <a:r>
              <a:rPr lang="en-US" sz="1400" dirty="0">
                <a:solidFill>
                  <a:srgbClr val="000000"/>
                </a:solidFill>
                <a:highlight>
                  <a:srgbClr val="C0C0C0"/>
                </a:highlight>
                <a:latin typeface="Times New Roman" panose="02020603050405020304" pitchFamily="18" charset="0"/>
              </a:rPr>
              <a:t>click</a:t>
            </a:r>
            <a:r>
              <a:rPr lang="en-US" sz="1400" dirty="0">
                <a:solidFill>
                  <a:srgbClr val="000000"/>
                </a:solidFill>
                <a:latin typeface="Times New Roman" panose="02020603050405020304" pitchFamily="18" charset="0"/>
              </a:rPr>
              <a:t> </a:t>
            </a:r>
            <a:r>
              <a:rPr lang="en-US" sz="1400" dirty="0">
                <a:solidFill>
                  <a:srgbClr val="B45F06"/>
                </a:solidFill>
                <a:latin typeface="Times New Roman" panose="02020603050405020304" pitchFamily="18" charset="0"/>
              </a:rPr>
              <a:t>Next</a:t>
            </a:r>
            <a:r>
              <a:rPr lang="en-US" sz="1400" dirty="0">
                <a:solidFill>
                  <a:srgbClr val="000000"/>
                </a:solidFill>
                <a:latin typeface="Times New Roman" panose="02020603050405020304" pitchFamily="18" charset="0"/>
              </a:rPr>
              <a:t>.</a:t>
            </a:r>
          </a:p>
          <a:p>
            <a:pPr marL="0" indent="0">
              <a:buNone/>
            </a:pPr>
            <a:r>
              <a:rPr lang="en-US" sz="1400" b="1" u="sng" dirty="0">
                <a:solidFill>
                  <a:srgbClr val="000000"/>
                </a:solidFill>
                <a:latin typeface="Times New Roman" panose="02020603050405020304" pitchFamily="18" charset="0"/>
              </a:rPr>
              <a:t>ADDITIONAL LIFE AND AD&amp;D</a:t>
            </a:r>
          </a:p>
          <a:p>
            <a:pPr marL="285750" indent="-285750" fontAlgn="base">
              <a:buFont typeface="Arial" panose="020B0604020202020204" pitchFamily="34" charset="0"/>
              <a:buChar char="•"/>
            </a:pPr>
            <a:r>
              <a:rPr lang="en-US" sz="1400" dirty="0">
                <a:solidFill>
                  <a:srgbClr val="000000"/>
                </a:solidFill>
                <a:latin typeface="Times New Roman" panose="02020603050405020304" pitchFamily="18" charset="0"/>
              </a:rPr>
              <a:t>This is life insurance in addition to what the University pays. If you stay within the amount in the green bar, it is a guaranteed issue. If you go into an amount in the pink bar, an </a:t>
            </a:r>
            <a:r>
              <a:rPr lang="en-US" sz="1400" dirty="0">
                <a:solidFill>
                  <a:srgbClr val="000000"/>
                </a:solidFill>
                <a:highlight>
                  <a:srgbClr val="00FF00"/>
                </a:highlight>
                <a:latin typeface="Times New Roman" panose="02020603050405020304" pitchFamily="18" charset="0"/>
              </a:rPr>
              <a:t>Evidence of Insurability would need to be completed for approval</a:t>
            </a:r>
            <a:r>
              <a:rPr lang="en-US" sz="1400" dirty="0">
                <a:solidFill>
                  <a:srgbClr val="000000"/>
                </a:solidFill>
                <a:latin typeface="Times New Roman" panose="02020603050405020304" pitchFamily="18" charset="0"/>
              </a:rPr>
              <a:t>. Choose Beneficiary, </a:t>
            </a:r>
            <a:r>
              <a:rPr lang="en-US" sz="1400" dirty="0">
                <a:solidFill>
                  <a:srgbClr val="000000"/>
                </a:solidFill>
                <a:highlight>
                  <a:srgbClr val="C0C0C0"/>
                </a:highlight>
                <a:latin typeface="Times New Roman" panose="02020603050405020304" pitchFamily="18" charset="0"/>
              </a:rPr>
              <a:t>click</a:t>
            </a:r>
            <a:r>
              <a:rPr lang="en-US" sz="1400" dirty="0">
                <a:solidFill>
                  <a:srgbClr val="000000"/>
                </a:solidFill>
                <a:latin typeface="Times New Roman" panose="02020603050405020304" pitchFamily="18" charset="0"/>
              </a:rPr>
              <a:t> </a:t>
            </a:r>
            <a:r>
              <a:rPr lang="en-US" sz="1400" dirty="0">
                <a:solidFill>
                  <a:srgbClr val="B45F06"/>
                </a:solidFill>
                <a:latin typeface="Times New Roman" panose="02020603050405020304" pitchFamily="18" charset="0"/>
              </a:rPr>
              <a:t>Next</a:t>
            </a:r>
            <a:r>
              <a:rPr lang="en-US" sz="1400" dirty="0">
                <a:solidFill>
                  <a:srgbClr val="000000"/>
                </a:solidFill>
                <a:latin typeface="Times New Roman" panose="02020603050405020304" pitchFamily="18" charset="0"/>
              </a:rPr>
              <a:t>.</a:t>
            </a:r>
          </a:p>
          <a:p>
            <a:endParaRPr lang="en-US" dirty="0"/>
          </a:p>
        </p:txBody>
      </p:sp>
    </p:spTree>
    <p:extLst>
      <p:ext uri="{BB962C8B-B14F-4D97-AF65-F5344CB8AC3E}">
        <p14:creationId xmlns:p14="http://schemas.microsoft.com/office/powerpoint/2010/main" val="142364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56" y="239697"/>
            <a:ext cx="9875520" cy="790113"/>
          </a:xfrm>
        </p:spPr>
        <p:txBody>
          <a:bodyPr/>
          <a:lstStyle/>
          <a:p>
            <a:r>
              <a:rPr lang="en-US" dirty="0"/>
              <a:t>MEDICAL – BLUECROSS BLUESHIELD</a:t>
            </a:r>
          </a:p>
        </p:txBody>
      </p:sp>
      <p:graphicFrame>
        <p:nvGraphicFramePr>
          <p:cNvPr id="5" name="Table 4"/>
          <p:cNvGraphicFramePr>
            <a:graphicFrameLocks noGrp="1"/>
          </p:cNvGraphicFramePr>
          <p:nvPr>
            <p:extLst>
              <p:ext uri="{D42A27DB-BD31-4B8C-83A1-F6EECF244321}">
                <p14:modId xmlns:p14="http://schemas.microsoft.com/office/powerpoint/2010/main" val="3525653503"/>
              </p:ext>
            </p:extLst>
          </p:nvPr>
        </p:nvGraphicFramePr>
        <p:xfrm>
          <a:off x="989924" y="994299"/>
          <a:ext cx="10212152" cy="5637435"/>
        </p:xfrm>
        <a:graphic>
          <a:graphicData uri="http://schemas.openxmlformats.org/drawingml/2006/table">
            <a:tbl>
              <a:tblPr firstRow="1" bandRow="1">
                <a:tableStyleId>{5C22544A-7EE6-4342-B048-85BDC9FD1C3A}</a:tableStyleId>
              </a:tblPr>
              <a:tblGrid>
                <a:gridCol w="2071921">
                  <a:extLst>
                    <a:ext uri="{9D8B030D-6E8A-4147-A177-3AD203B41FA5}">
                      <a16:colId xmlns:a16="http://schemas.microsoft.com/office/drawing/2014/main" val="20000"/>
                    </a:ext>
                  </a:extLst>
                </a:gridCol>
                <a:gridCol w="1889028">
                  <a:extLst>
                    <a:ext uri="{9D8B030D-6E8A-4147-A177-3AD203B41FA5}">
                      <a16:colId xmlns:a16="http://schemas.microsoft.com/office/drawing/2014/main" val="20001"/>
                    </a:ext>
                  </a:extLst>
                </a:gridCol>
                <a:gridCol w="2228370">
                  <a:extLst>
                    <a:ext uri="{9D8B030D-6E8A-4147-A177-3AD203B41FA5}">
                      <a16:colId xmlns:a16="http://schemas.microsoft.com/office/drawing/2014/main" val="20002"/>
                    </a:ext>
                  </a:extLst>
                </a:gridCol>
                <a:gridCol w="1990787">
                  <a:extLst>
                    <a:ext uri="{9D8B030D-6E8A-4147-A177-3AD203B41FA5}">
                      <a16:colId xmlns:a16="http://schemas.microsoft.com/office/drawing/2014/main" val="20003"/>
                    </a:ext>
                  </a:extLst>
                </a:gridCol>
                <a:gridCol w="2032046">
                  <a:extLst>
                    <a:ext uri="{9D8B030D-6E8A-4147-A177-3AD203B41FA5}">
                      <a16:colId xmlns:a16="http://schemas.microsoft.com/office/drawing/2014/main" val="20004"/>
                    </a:ext>
                  </a:extLst>
                </a:gridCol>
              </a:tblGrid>
              <a:tr h="319596">
                <a:tc>
                  <a:txBody>
                    <a:bodyPr/>
                    <a:lstStyle/>
                    <a:p>
                      <a:pPr algn="ctr"/>
                      <a:endParaRPr lang="en-US" sz="1200" dirty="0"/>
                    </a:p>
                  </a:txBody>
                  <a:tcPr>
                    <a:solidFill>
                      <a:schemeClr val="accent1">
                        <a:lumMod val="50000"/>
                      </a:schemeClr>
                    </a:solidFill>
                  </a:tcPr>
                </a:tc>
                <a:tc>
                  <a:txBody>
                    <a:bodyPr/>
                    <a:lstStyle/>
                    <a:p>
                      <a:pPr algn="ctr"/>
                      <a:r>
                        <a:rPr lang="en-US" sz="1200" dirty="0"/>
                        <a:t>Plan A</a:t>
                      </a:r>
                    </a:p>
                  </a:txBody>
                  <a:tcPr>
                    <a:solidFill>
                      <a:schemeClr val="accent1">
                        <a:lumMod val="50000"/>
                      </a:schemeClr>
                    </a:solidFill>
                  </a:tcPr>
                </a:tc>
                <a:tc>
                  <a:txBody>
                    <a:bodyPr/>
                    <a:lstStyle/>
                    <a:p>
                      <a:pPr algn="ctr"/>
                      <a:r>
                        <a:rPr lang="en-US" sz="1200" dirty="0"/>
                        <a:t>Plan B</a:t>
                      </a:r>
                    </a:p>
                  </a:txBody>
                  <a:tcPr>
                    <a:solidFill>
                      <a:schemeClr val="accent1">
                        <a:lumMod val="50000"/>
                      </a:schemeClr>
                    </a:solidFill>
                  </a:tcPr>
                </a:tc>
                <a:tc>
                  <a:txBody>
                    <a:bodyPr/>
                    <a:lstStyle/>
                    <a:p>
                      <a:pPr algn="ctr"/>
                      <a:r>
                        <a:rPr lang="en-US" sz="1200" dirty="0"/>
                        <a:t>Plan C</a:t>
                      </a:r>
                    </a:p>
                  </a:txBody>
                  <a:tcPr>
                    <a:solidFill>
                      <a:schemeClr val="accent1">
                        <a:lumMod val="50000"/>
                      </a:schemeClr>
                    </a:solidFill>
                  </a:tcPr>
                </a:tc>
                <a:tc>
                  <a:txBody>
                    <a:bodyPr/>
                    <a:lstStyle/>
                    <a:p>
                      <a:pPr algn="ctr"/>
                      <a:r>
                        <a:rPr lang="en-US" sz="1200" dirty="0"/>
                        <a:t>Plan F</a:t>
                      </a:r>
                    </a:p>
                  </a:txBody>
                  <a:tcPr>
                    <a:solidFill>
                      <a:schemeClr val="accent1">
                        <a:lumMod val="50000"/>
                      </a:schemeClr>
                    </a:solidFill>
                  </a:tcPr>
                </a:tc>
                <a:extLst>
                  <a:ext uri="{0D108BD9-81ED-4DB2-BD59-A6C34878D82A}">
                    <a16:rowId xmlns:a16="http://schemas.microsoft.com/office/drawing/2014/main" val="10000"/>
                  </a:ext>
                </a:extLst>
              </a:tr>
              <a:tr h="223278">
                <a:tc>
                  <a:txBody>
                    <a:bodyPr/>
                    <a:lstStyle/>
                    <a:p>
                      <a:r>
                        <a:rPr lang="en-US" sz="800" b="1" dirty="0"/>
                        <a:t>Networks</a:t>
                      </a:r>
                    </a:p>
                  </a:txBody>
                  <a:tcPr anchor="ctr"/>
                </a:tc>
                <a:tc>
                  <a:txBody>
                    <a:bodyPr/>
                    <a:lstStyle/>
                    <a:p>
                      <a:pPr algn="ctr"/>
                      <a:r>
                        <a:rPr lang="en-US" sz="800" b="1" dirty="0"/>
                        <a:t>Preferred</a:t>
                      </a:r>
                    </a:p>
                  </a:txBody>
                  <a:tcPr anchor="ctr"/>
                </a:tc>
                <a:tc>
                  <a:txBody>
                    <a:bodyPr/>
                    <a:lstStyle/>
                    <a:p>
                      <a:pPr algn="ctr"/>
                      <a:r>
                        <a:rPr lang="en-US" sz="800" b="1" dirty="0"/>
                        <a:t>Preferred &amp; Choice</a:t>
                      </a:r>
                    </a:p>
                  </a:txBody>
                  <a:tcPr anchor="ctr"/>
                </a:tc>
                <a:tc>
                  <a:txBody>
                    <a:bodyPr/>
                    <a:lstStyle/>
                    <a:p>
                      <a:pPr algn="ctr"/>
                      <a:r>
                        <a:rPr lang="en-US" sz="800" b="1" dirty="0">
                          <a:solidFill>
                            <a:srgbClr val="C00000"/>
                          </a:solidFill>
                        </a:rPr>
                        <a:t>Preferred</a:t>
                      </a:r>
                    </a:p>
                  </a:txBody>
                  <a:tcPr anchor="ctr"/>
                </a:tc>
                <a:tc>
                  <a:txBody>
                    <a:bodyPr/>
                    <a:lstStyle/>
                    <a:p>
                      <a:pPr algn="ctr"/>
                      <a:r>
                        <a:rPr lang="en-US" sz="800" b="1" dirty="0"/>
                        <a:t>Choice</a:t>
                      </a:r>
                    </a:p>
                  </a:txBody>
                  <a:tcPr anchor="ctr"/>
                </a:tc>
                <a:extLst>
                  <a:ext uri="{0D108BD9-81ED-4DB2-BD59-A6C34878D82A}">
                    <a16:rowId xmlns:a16="http://schemas.microsoft.com/office/drawing/2014/main" val="10001"/>
                  </a:ext>
                </a:extLst>
              </a:tr>
              <a:tr h="350865">
                <a:tc>
                  <a:txBody>
                    <a:bodyPr/>
                    <a:lstStyle/>
                    <a:p>
                      <a:r>
                        <a:rPr lang="en-US" sz="800" dirty="0"/>
                        <a:t>General</a:t>
                      </a:r>
                      <a:r>
                        <a:rPr lang="en-US" sz="800" baseline="0" dirty="0"/>
                        <a:t> Plan Information</a:t>
                      </a: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r>
                        <a:rPr lang="en-US" sz="800" dirty="0"/>
                        <a:t>HSA Eligible</a:t>
                      </a:r>
                    </a:p>
                    <a:p>
                      <a:pPr algn="ctr"/>
                      <a:r>
                        <a:rPr lang="en-US" sz="800" dirty="0"/>
                        <a:t>Embedded Deductible</a:t>
                      </a:r>
                    </a:p>
                  </a:txBody>
                  <a:tcPr anchor="ctr"/>
                </a:tc>
                <a:extLst>
                  <a:ext uri="{0D108BD9-81ED-4DB2-BD59-A6C34878D82A}">
                    <a16:rowId xmlns:a16="http://schemas.microsoft.com/office/drawing/2014/main" val="10002"/>
                  </a:ext>
                </a:extLst>
              </a:tr>
              <a:tr h="223278">
                <a:tc>
                  <a:txBody>
                    <a:bodyPr/>
                    <a:lstStyle/>
                    <a:p>
                      <a:r>
                        <a:rPr lang="en-US" sz="800" dirty="0"/>
                        <a:t>Calendar Year Deductible (CYD)</a:t>
                      </a:r>
                    </a:p>
                  </a:txBody>
                  <a:tcPr anchor="ctr"/>
                </a:tc>
                <a:tc>
                  <a:txBody>
                    <a:bodyPr/>
                    <a:lstStyle/>
                    <a:p>
                      <a:pPr algn="ctr"/>
                      <a:r>
                        <a:rPr lang="en-US" sz="800" dirty="0"/>
                        <a:t>$750 </a:t>
                      </a:r>
                      <a:r>
                        <a:rPr lang="en-US" sz="800" dirty="0" err="1"/>
                        <a:t>Ind</a:t>
                      </a:r>
                      <a:r>
                        <a:rPr lang="en-US" sz="800" dirty="0"/>
                        <a:t> / $2250 Family</a:t>
                      </a:r>
                    </a:p>
                  </a:txBody>
                  <a:tcPr anchor="ctr"/>
                </a:tc>
                <a:tc>
                  <a:txBody>
                    <a:bodyPr/>
                    <a:lstStyle/>
                    <a:p>
                      <a:pPr algn="ctr"/>
                      <a:r>
                        <a:rPr lang="en-US" sz="800" dirty="0"/>
                        <a:t>$1250 </a:t>
                      </a:r>
                      <a:r>
                        <a:rPr lang="en-US" sz="800" dirty="0" err="1"/>
                        <a:t>Ind</a:t>
                      </a:r>
                      <a:r>
                        <a:rPr lang="en-US" sz="800" dirty="0"/>
                        <a:t> / $3750 Family</a:t>
                      </a:r>
                    </a:p>
                  </a:txBody>
                  <a:tcPr anchor="ctr"/>
                </a:tc>
                <a:tc>
                  <a:txBody>
                    <a:bodyPr/>
                    <a:lstStyle/>
                    <a:p>
                      <a:pPr algn="ctr"/>
                      <a:r>
                        <a:rPr lang="en-US" sz="800" dirty="0"/>
                        <a:t>$1500 </a:t>
                      </a:r>
                      <a:r>
                        <a:rPr lang="en-US" sz="800" dirty="0" err="1"/>
                        <a:t>Ind</a:t>
                      </a:r>
                      <a:r>
                        <a:rPr lang="en-US" sz="800" dirty="0"/>
                        <a:t> / $4000 Family</a:t>
                      </a:r>
                    </a:p>
                  </a:txBody>
                  <a:tcPr anchor="ctr"/>
                </a:tc>
                <a:tc>
                  <a:txBody>
                    <a:bodyPr/>
                    <a:lstStyle/>
                    <a:p>
                      <a:pPr algn="ctr"/>
                      <a:r>
                        <a:rPr lang="en-US" sz="800" dirty="0"/>
                        <a:t>$3000</a:t>
                      </a:r>
                      <a:r>
                        <a:rPr lang="en-US" sz="800" baseline="0" dirty="0"/>
                        <a:t> </a:t>
                      </a:r>
                      <a:r>
                        <a:rPr lang="en-US" sz="800" baseline="0" dirty="0" err="1"/>
                        <a:t>Ind</a:t>
                      </a:r>
                      <a:r>
                        <a:rPr lang="en-US" sz="800" baseline="0" dirty="0"/>
                        <a:t> / $6000 Family</a:t>
                      </a:r>
                      <a:endParaRPr lang="en-US" sz="800" dirty="0"/>
                    </a:p>
                  </a:txBody>
                  <a:tcPr anchor="ctr"/>
                </a:tc>
                <a:extLst>
                  <a:ext uri="{0D108BD9-81ED-4DB2-BD59-A6C34878D82A}">
                    <a16:rowId xmlns:a16="http://schemas.microsoft.com/office/drawing/2014/main" val="10003"/>
                  </a:ext>
                </a:extLst>
              </a:tr>
              <a:tr h="478452">
                <a:tc>
                  <a:txBody>
                    <a:bodyPr/>
                    <a:lstStyle/>
                    <a:p>
                      <a:r>
                        <a:rPr lang="en-US" sz="800" dirty="0"/>
                        <a:t>Calendar Year Out of Pocket Max</a:t>
                      </a:r>
                    </a:p>
                    <a:p>
                      <a:r>
                        <a:rPr lang="en-US" sz="800" dirty="0"/>
                        <a:t>Includes</a:t>
                      </a:r>
                      <a:r>
                        <a:rPr lang="en-US" sz="800" baseline="0" dirty="0"/>
                        <a:t> deductibles and pharmacy/medical copays</a:t>
                      </a:r>
                      <a:endParaRPr lang="en-US" sz="800" dirty="0"/>
                    </a:p>
                  </a:txBody>
                  <a:tcPr anchor="ctr"/>
                </a:tc>
                <a:tc>
                  <a:txBody>
                    <a:bodyPr/>
                    <a:lstStyle/>
                    <a:p>
                      <a:pPr algn="ctr"/>
                      <a:r>
                        <a:rPr lang="en-US" sz="800" dirty="0"/>
                        <a:t>$3000 </a:t>
                      </a:r>
                      <a:r>
                        <a:rPr lang="en-US" sz="800" dirty="0" err="1"/>
                        <a:t>Ind</a:t>
                      </a:r>
                      <a:r>
                        <a:rPr lang="en-US" sz="800" dirty="0"/>
                        <a:t> / $9000 Family</a:t>
                      </a:r>
                    </a:p>
                  </a:txBody>
                  <a:tcPr anchor="ctr"/>
                </a:tc>
                <a:tc>
                  <a:txBody>
                    <a:bodyPr/>
                    <a:lstStyle/>
                    <a:p>
                      <a:pPr algn="ctr"/>
                      <a:r>
                        <a:rPr lang="en-US" sz="800" dirty="0"/>
                        <a:t>$3500 </a:t>
                      </a:r>
                      <a:r>
                        <a:rPr lang="en-US" sz="800" dirty="0" err="1"/>
                        <a:t>Ind</a:t>
                      </a:r>
                      <a:r>
                        <a:rPr lang="en-US" sz="800" baseline="0" dirty="0"/>
                        <a:t> / $10500 Family BP</a:t>
                      </a:r>
                    </a:p>
                    <a:p>
                      <a:pPr algn="ctr"/>
                      <a:r>
                        <a:rPr lang="en-US" sz="800" baseline="0" dirty="0"/>
                        <a:t>$4000 </a:t>
                      </a:r>
                      <a:r>
                        <a:rPr lang="en-US" sz="800" baseline="0" dirty="0" err="1"/>
                        <a:t>Ind</a:t>
                      </a:r>
                      <a:r>
                        <a:rPr lang="en-US" sz="800" baseline="0" dirty="0"/>
                        <a:t> / $12000 Family BC</a:t>
                      </a:r>
                    </a:p>
                  </a:txBody>
                  <a:tcPr anchor="ctr"/>
                </a:tc>
                <a:tc>
                  <a:txBody>
                    <a:bodyPr/>
                    <a:lstStyle/>
                    <a:p>
                      <a:pPr algn="ctr"/>
                      <a:r>
                        <a:rPr lang="en-US" sz="800" dirty="0"/>
                        <a:t>$4000 </a:t>
                      </a:r>
                      <a:r>
                        <a:rPr lang="en-US" sz="800" dirty="0" err="1"/>
                        <a:t>Ind</a:t>
                      </a:r>
                      <a:r>
                        <a:rPr lang="en-US" sz="800" dirty="0"/>
                        <a:t> / $12000 Family</a:t>
                      </a:r>
                    </a:p>
                  </a:txBody>
                  <a:tcPr anchor="ctr"/>
                </a:tc>
                <a:tc>
                  <a:txBody>
                    <a:bodyPr/>
                    <a:lstStyle/>
                    <a:p>
                      <a:pPr algn="ctr"/>
                      <a:r>
                        <a:rPr lang="en-US" sz="800" dirty="0"/>
                        <a:t>$6650 </a:t>
                      </a:r>
                      <a:r>
                        <a:rPr lang="en-US" sz="800" dirty="0" err="1"/>
                        <a:t>Ind</a:t>
                      </a:r>
                      <a:r>
                        <a:rPr lang="en-US" sz="800" dirty="0"/>
                        <a:t> / $13000 Family</a:t>
                      </a:r>
                    </a:p>
                  </a:txBody>
                  <a:tcPr anchor="ctr"/>
                </a:tc>
                <a:extLst>
                  <a:ext uri="{0D108BD9-81ED-4DB2-BD59-A6C34878D82A}">
                    <a16:rowId xmlns:a16="http://schemas.microsoft.com/office/drawing/2014/main" val="10004"/>
                  </a:ext>
                </a:extLst>
              </a:tr>
              <a:tr h="350865">
                <a:tc>
                  <a:txBody>
                    <a:bodyPr/>
                    <a:lstStyle/>
                    <a:p>
                      <a:r>
                        <a:rPr lang="en-US" sz="800" dirty="0"/>
                        <a:t>Member Coinsurance</a:t>
                      </a:r>
                    </a:p>
                  </a:txBody>
                  <a:tcPr anchor="ctr"/>
                </a:tc>
                <a:tc>
                  <a:txBody>
                    <a:bodyPr/>
                    <a:lstStyle/>
                    <a:p>
                      <a:pPr algn="ctr"/>
                      <a:r>
                        <a:rPr lang="en-US" sz="800" dirty="0"/>
                        <a:t>20% after CYD</a:t>
                      </a:r>
                    </a:p>
                  </a:txBody>
                  <a:tcPr anchor="ctr"/>
                </a:tc>
                <a:tc>
                  <a:txBody>
                    <a:bodyPr/>
                    <a:lstStyle/>
                    <a:p>
                      <a:pPr algn="ctr"/>
                      <a:r>
                        <a:rPr lang="en-US" sz="800" dirty="0"/>
                        <a:t>20% after CYD BP</a:t>
                      </a:r>
                    </a:p>
                    <a:p>
                      <a:pPr algn="ctr"/>
                      <a:r>
                        <a:rPr lang="en-US" sz="800" dirty="0"/>
                        <a:t>30% after CYD</a:t>
                      </a:r>
                      <a:r>
                        <a:rPr lang="en-US" sz="800" baseline="0" dirty="0"/>
                        <a:t> BC</a:t>
                      </a:r>
                      <a:endParaRPr lang="en-US" sz="800" dirty="0"/>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5"/>
                  </a:ext>
                </a:extLst>
              </a:tr>
              <a:tr h="350865">
                <a:tc>
                  <a:txBody>
                    <a:bodyPr/>
                    <a:lstStyle/>
                    <a:p>
                      <a:r>
                        <a:rPr lang="en-US" sz="800" dirty="0"/>
                        <a:t>Primary Office Visit Copay</a:t>
                      </a:r>
                    </a:p>
                    <a:p>
                      <a:r>
                        <a:rPr lang="en-US" sz="800" dirty="0"/>
                        <a:t>Specialty Office Visit Copay</a:t>
                      </a:r>
                    </a:p>
                  </a:txBody>
                  <a:tcPr anchor="ctr"/>
                </a:tc>
                <a:tc>
                  <a:txBody>
                    <a:bodyPr/>
                    <a:lstStyle/>
                    <a:p>
                      <a:pPr algn="ctr"/>
                      <a:r>
                        <a:rPr lang="en-US" sz="800" dirty="0"/>
                        <a:t>$20 Copay</a:t>
                      </a:r>
                    </a:p>
                    <a:p>
                      <a:pPr algn="ctr"/>
                      <a:r>
                        <a:rPr lang="en-US" sz="800" dirty="0"/>
                        <a:t>$40 Copay</a:t>
                      </a:r>
                    </a:p>
                  </a:txBody>
                  <a:tcPr anchor="ctr"/>
                </a:tc>
                <a:tc>
                  <a:txBody>
                    <a:bodyPr/>
                    <a:lstStyle/>
                    <a:p>
                      <a:pPr algn="ctr"/>
                      <a:r>
                        <a:rPr lang="en-US" sz="800" dirty="0"/>
                        <a:t>$25 BP / $35 BC Copay</a:t>
                      </a:r>
                    </a:p>
                    <a:p>
                      <a:pPr algn="ctr"/>
                      <a:r>
                        <a:rPr lang="en-US" sz="800" dirty="0"/>
                        <a:t>$40 BP / $50 BC Copay</a:t>
                      </a:r>
                    </a:p>
                  </a:txBody>
                  <a:tcPr anchor="ctr"/>
                </a:tc>
                <a:tc>
                  <a:txBody>
                    <a:bodyPr/>
                    <a:lstStyle/>
                    <a:p>
                      <a:pPr algn="ctr"/>
                      <a:r>
                        <a:rPr lang="en-US" sz="800" dirty="0"/>
                        <a:t>$35 Copay</a:t>
                      </a:r>
                    </a:p>
                    <a:p>
                      <a:pPr algn="ctr"/>
                      <a:r>
                        <a:rPr lang="en-US" sz="800" dirty="0"/>
                        <a:t>$50 Copay</a:t>
                      </a:r>
                    </a:p>
                  </a:txBody>
                  <a:tcPr anchor="ctr"/>
                </a:tc>
                <a:tc>
                  <a:txBody>
                    <a:bodyPr/>
                    <a:lstStyle/>
                    <a:p>
                      <a:pPr algn="ctr"/>
                      <a:r>
                        <a:rPr lang="en-US" sz="800" dirty="0"/>
                        <a:t>20% after CYD</a:t>
                      </a:r>
                    </a:p>
                  </a:txBody>
                  <a:tcPr anchor="ctr"/>
                </a:tc>
                <a:extLst>
                  <a:ext uri="{0D108BD9-81ED-4DB2-BD59-A6C34878D82A}">
                    <a16:rowId xmlns:a16="http://schemas.microsoft.com/office/drawing/2014/main" val="10006"/>
                  </a:ext>
                </a:extLst>
              </a:tr>
              <a:tr h="478452">
                <a:tc>
                  <a:txBody>
                    <a:bodyPr/>
                    <a:lstStyle/>
                    <a:p>
                      <a:r>
                        <a:rPr lang="en-US" sz="800" dirty="0"/>
                        <a:t>Preventive Care Visits (Well Baby, Adult/Child Immunizations,</a:t>
                      </a:r>
                      <a:r>
                        <a:rPr lang="en-US" sz="800" baseline="0" dirty="0"/>
                        <a:t> Routine Health Screenings)</a:t>
                      </a:r>
                      <a:endParaRPr lang="en-US" sz="800" dirty="0"/>
                    </a:p>
                  </a:txBody>
                  <a:tcPr anchor="ctr"/>
                </a:tc>
                <a:tc>
                  <a:txBody>
                    <a:bodyPr/>
                    <a:lstStyle/>
                    <a:p>
                      <a:pPr algn="ctr"/>
                      <a:r>
                        <a:rPr lang="en-US" sz="800" dirty="0"/>
                        <a:t>No Charge</a:t>
                      </a:r>
                    </a:p>
                  </a:txBody>
                  <a:tcPr anchor="ctr"/>
                </a:tc>
                <a:tc>
                  <a:txBody>
                    <a:bodyPr/>
                    <a:lstStyle/>
                    <a:p>
                      <a:pPr algn="ctr"/>
                      <a:r>
                        <a:rPr lang="en-US" sz="800" dirty="0"/>
                        <a:t>No Charge</a:t>
                      </a:r>
                    </a:p>
                  </a:txBody>
                  <a:tcPr anchor="ctr"/>
                </a:tc>
                <a:tc>
                  <a:txBody>
                    <a:bodyPr/>
                    <a:lstStyle/>
                    <a:p>
                      <a:pPr algn="ctr"/>
                      <a:r>
                        <a:rPr lang="en-US" sz="800" dirty="0"/>
                        <a:t>No Charge</a:t>
                      </a:r>
                    </a:p>
                  </a:txBody>
                  <a:tcPr anchor="ctr"/>
                </a:tc>
                <a:tc>
                  <a:txBody>
                    <a:bodyPr/>
                    <a:lstStyle/>
                    <a:p>
                      <a:pPr algn="ctr"/>
                      <a:r>
                        <a:rPr lang="en-US" sz="800" dirty="0"/>
                        <a:t>No Charge</a:t>
                      </a:r>
                    </a:p>
                  </a:txBody>
                  <a:tcPr anchor="ctr"/>
                </a:tc>
                <a:extLst>
                  <a:ext uri="{0D108BD9-81ED-4DB2-BD59-A6C34878D82A}">
                    <a16:rowId xmlns:a16="http://schemas.microsoft.com/office/drawing/2014/main" val="10007"/>
                  </a:ext>
                </a:extLst>
              </a:tr>
              <a:tr h="350865">
                <a:tc>
                  <a:txBody>
                    <a:bodyPr/>
                    <a:lstStyle/>
                    <a:p>
                      <a:r>
                        <a:rPr lang="en-US" sz="800" dirty="0"/>
                        <a:t>Diagnostics Lab</a:t>
                      </a:r>
                      <a:r>
                        <a:rPr lang="en-US" sz="800" baseline="0" dirty="0"/>
                        <a:t> &amp; X-Ray</a:t>
                      </a:r>
                      <a:endParaRPr lang="en-US" sz="800" dirty="0"/>
                    </a:p>
                  </a:txBody>
                  <a:tcPr anchor="ctr"/>
                </a:tc>
                <a:tc>
                  <a:txBody>
                    <a:bodyPr/>
                    <a:lstStyle/>
                    <a:p>
                      <a:pPr algn="ctr"/>
                      <a:r>
                        <a:rPr lang="en-US" sz="800" dirty="0"/>
                        <a:t>20% after CYD</a:t>
                      </a:r>
                    </a:p>
                  </a:txBody>
                  <a:tcPr anchor="ctr"/>
                </a:tc>
                <a:tc>
                  <a:txBody>
                    <a:bodyPr/>
                    <a:lstStyle/>
                    <a:p>
                      <a:pPr algn="ctr"/>
                      <a:r>
                        <a:rPr lang="en-US" sz="800" dirty="0"/>
                        <a:t>20% after CYD BP</a:t>
                      </a:r>
                    </a:p>
                    <a:p>
                      <a:pPr algn="ctr"/>
                      <a:r>
                        <a:rPr lang="en-US" sz="800" dirty="0"/>
                        <a:t>30% after CYD</a:t>
                      </a:r>
                      <a:r>
                        <a:rPr lang="en-US" sz="800" baseline="0" dirty="0"/>
                        <a:t> BC</a:t>
                      </a:r>
                      <a:endParaRPr lang="en-US" sz="800" dirty="0"/>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p>
                  </a:txBody>
                  <a:tcPr anchor="ctr"/>
                </a:tc>
                <a:extLst>
                  <a:ext uri="{0D108BD9-81ED-4DB2-BD59-A6C34878D82A}">
                    <a16:rowId xmlns:a16="http://schemas.microsoft.com/office/drawing/2014/main" val="10008"/>
                  </a:ext>
                </a:extLst>
              </a:tr>
              <a:tr h="350865">
                <a:tc>
                  <a:txBody>
                    <a:bodyPr/>
                    <a:lstStyle/>
                    <a:p>
                      <a:r>
                        <a:rPr lang="en-US" sz="800" dirty="0"/>
                        <a:t>In-Patient Hospitalization &amp; </a:t>
                      </a:r>
                    </a:p>
                    <a:p>
                      <a:r>
                        <a:rPr lang="en-US" sz="800" dirty="0"/>
                        <a:t>Out-Patient Surgery</a:t>
                      </a:r>
                    </a:p>
                  </a:txBody>
                  <a:tcPr anchor="ctr"/>
                </a:tc>
                <a:tc>
                  <a:txBody>
                    <a:bodyPr/>
                    <a:lstStyle/>
                    <a:p>
                      <a:pPr algn="ctr"/>
                      <a:r>
                        <a:rPr lang="en-US" sz="800" dirty="0"/>
                        <a:t>20% after CYD</a:t>
                      </a:r>
                    </a:p>
                  </a:txBody>
                  <a:tcPr anchor="ctr"/>
                </a:tc>
                <a:tc>
                  <a:txBody>
                    <a:bodyPr/>
                    <a:lstStyle/>
                    <a:p>
                      <a:pPr algn="ctr"/>
                      <a:r>
                        <a:rPr lang="en-US" sz="800" dirty="0"/>
                        <a:t>20% after CYD BP</a:t>
                      </a:r>
                    </a:p>
                    <a:p>
                      <a:pPr algn="ctr"/>
                      <a:r>
                        <a:rPr lang="en-US" sz="800" dirty="0"/>
                        <a:t>30% after CYD</a:t>
                      </a:r>
                      <a:r>
                        <a:rPr lang="en-US" sz="800" baseline="0" dirty="0"/>
                        <a:t> BC</a:t>
                      </a:r>
                      <a:endParaRPr lang="en-US" sz="800" dirty="0"/>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p>
                  </a:txBody>
                  <a:tcPr anchor="ctr"/>
                </a:tc>
                <a:extLst>
                  <a:ext uri="{0D108BD9-81ED-4DB2-BD59-A6C34878D82A}">
                    <a16:rowId xmlns:a16="http://schemas.microsoft.com/office/drawing/2014/main" val="10009"/>
                  </a:ext>
                </a:extLst>
              </a:tr>
              <a:tr h="350865">
                <a:tc>
                  <a:txBody>
                    <a:bodyPr/>
                    <a:lstStyle/>
                    <a:p>
                      <a:r>
                        <a:rPr lang="en-US" sz="800" dirty="0"/>
                        <a:t>Allergy Treatment/Testing</a:t>
                      </a:r>
                    </a:p>
                  </a:txBody>
                  <a:tcPr anchor="ctr"/>
                </a:tc>
                <a:tc>
                  <a:txBody>
                    <a:bodyPr/>
                    <a:lstStyle/>
                    <a:p>
                      <a:pPr algn="ctr"/>
                      <a:r>
                        <a:rPr lang="en-US" sz="800" dirty="0"/>
                        <a:t>20% after CYD</a:t>
                      </a:r>
                    </a:p>
                  </a:txBody>
                  <a:tcPr anchor="ctr"/>
                </a:tc>
                <a:tc>
                  <a:txBody>
                    <a:bodyPr/>
                    <a:lstStyle/>
                    <a:p>
                      <a:pPr algn="ctr"/>
                      <a:r>
                        <a:rPr lang="en-US" sz="800" dirty="0"/>
                        <a:t>20% after CYD BP</a:t>
                      </a:r>
                    </a:p>
                    <a:p>
                      <a:pPr algn="ctr"/>
                      <a:r>
                        <a:rPr lang="en-US" sz="800" dirty="0"/>
                        <a:t>30% after CYD</a:t>
                      </a:r>
                      <a:r>
                        <a:rPr lang="en-US" sz="800" baseline="0" dirty="0"/>
                        <a:t> BC</a:t>
                      </a:r>
                      <a:endParaRPr lang="en-US" sz="800" dirty="0"/>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p>
                  </a:txBody>
                  <a:tcPr anchor="ctr"/>
                </a:tc>
                <a:extLst>
                  <a:ext uri="{0D108BD9-81ED-4DB2-BD59-A6C34878D82A}">
                    <a16:rowId xmlns:a16="http://schemas.microsoft.com/office/drawing/2014/main" val="10010"/>
                  </a:ext>
                </a:extLst>
              </a:tr>
              <a:tr h="478452">
                <a:tc>
                  <a:txBody>
                    <a:bodyPr/>
                    <a:lstStyle/>
                    <a:p>
                      <a:r>
                        <a:rPr lang="en-US" sz="800" dirty="0"/>
                        <a:t>Emergency Room</a:t>
                      </a:r>
                    </a:p>
                    <a:p>
                      <a:endParaRPr lang="en-US" sz="800" dirty="0"/>
                    </a:p>
                    <a:p>
                      <a:r>
                        <a:rPr lang="en-US" sz="800" dirty="0"/>
                        <a:t>Urgent Care</a:t>
                      </a:r>
                    </a:p>
                  </a:txBody>
                  <a:tcPr anchor="ctr"/>
                </a:tc>
                <a:tc>
                  <a:txBody>
                    <a:bodyPr/>
                    <a:lstStyle/>
                    <a:p>
                      <a:pPr algn="ctr"/>
                      <a:r>
                        <a:rPr lang="en-US" sz="800" dirty="0"/>
                        <a:t>$100 Copay, then 20% after CYD (waived if admitted)</a:t>
                      </a:r>
                    </a:p>
                    <a:p>
                      <a:pPr algn="ctr"/>
                      <a:r>
                        <a:rPr lang="en-US" sz="800" dirty="0"/>
                        <a:t>$40 Copay</a:t>
                      </a:r>
                    </a:p>
                  </a:txBody>
                  <a:tcPr anchor="ctr"/>
                </a:tc>
                <a:tc>
                  <a:txBody>
                    <a:bodyPr/>
                    <a:lstStyle/>
                    <a:p>
                      <a:pPr algn="ctr"/>
                      <a:r>
                        <a:rPr lang="en-US" sz="800" dirty="0"/>
                        <a:t>$150 Copay, then 20%/30% after CYD (waived if admitted)</a:t>
                      </a:r>
                    </a:p>
                    <a:p>
                      <a:pPr algn="ctr"/>
                      <a:r>
                        <a:rPr lang="en-US" sz="800" dirty="0"/>
                        <a:t>$40 BP</a:t>
                      </a:r>
                      <a:r>
                        <a:rPr lang="en-US" sz="800" baseline="0" dirty="0"/>
                        <a:t> / $50 BC Copay</a:t>
                      </a:r>
                      <a:endParaRPr lang="en-US" sz="800" dirty="0"/>
                    </a:p>
                  </a:txBody>
                  <a:tcPr anchor="ctr"/>
                </a:tc>
                <a:tc>
                  <a:txBody>
                    <a:bodyPr/>
                    <a:lstStyle/>
                    <a:p>
                      <a:pPr algn="ctr"/>
                      <a:r>
                        <a:rPr lang="en-US" sz="800" dirty="0"/>
                        <a:t>$150 Copay, then 20% after CYD (waived if admitted)</a:t>
                      </a:r>
                    </a:p>
                    <a:p>
                      <a:pPr algn="ctr"/>
                      <a:r>
                        <a:rPr lang="en-US" sz="800" dirty="0"/>
                        <a:t>$50 Copay</a:t>
                      </a:r>
                    </a:p>
                  </a:txBody>
                  <a:tcPr anchor="ctr"/>
                </a:tc>
                <a:tc>
                  <a:txBody>
                    <a:bodyPr/>
                    <a:lstStyle/>
                    <a:p>
                      <a:pPr algn="ctr"/>
                      <a:r>
                        <a:rPr lang="en-US" sz="800" dirty="0"/>
                        <a:t>20% after CYD</a:t>
                      </a:r>
                    </a:p>
                  </a:txBody>
                  <a:tcPr anchor="ctr"/>
                </a:tc>
                <a:extLst>
                  <a:ext uri="{0D108BD9-81ED-4DB2-BD59-A6C34878D82A}">
                    <a16:rowId xmlns:a16="http://schemas.microsoft.com/office/drawing/2014/main" val="10011"/>
                  </a:ext>
                </a:extLst>
              </a:tr>
              <a:tr h="350865">
                <a:tc>
                  <a:txBody>
                    <a:bodyPr/>
                    <a:lstStyle/>
                    <a:p>
                      <a:r>
                        <a:rPr lang="en-US" sz="800" dirty="0"/>
                        <a:t>Health Risk</a:t>
                      </a:r>
                      <a:r>
                        <a:rPr lang="en-US" sz="800" baseline="0" dirty="0"/>
                        <a:t> Assessment</a:t>
                      </a:r>
                      <a:endParaRPr lang="en-US" sz="800" dirty="0"/>
                    </a:p>
                  </a:txBody>
                  <a:tcPr anchor="ctr"/>
                </a:tc>
                <a:tc gridSpan="3">
                  <a:txBody>
                    <a:bodyPr/>
                    <a:lstStyle/>
                    <a:p>
                      <a:pPr algn="ctr"/>
                      <a:r>
                        <a:rPr lang="en-US" sz="800" dirty="0"/>
                        <a:t>HA $250 deductible credit applies to 2021 plan year and must be completed between 1/1/2021 and 12/31/2021.</a:t>
                      </a:r>
                    </a:p>
                    <a:p>
                      <a:pPr algn="ctr"/>
                      <a:r>
                        <a:rPr lang="en-US" sz="800" dirty="0"/>
                        <a:t>HA must be completed and credited prior to claims payment.</a:t>
                      </a:r>
                      <a:r>
                        <a:rPr lang="en-US" sz="800" baseline="0" dirty="0"/>
                        <a:t> No retroactive claim adjustments will be allowed. </a:t>
                      </a:r>
                      <a:endParaRPr lang="en-US" sz="800" dirty="0"/>
                    </a:p>
                  </a:txBody>
                  <a:tcPr anchor="ctr"/>
                </a:tc>
                <a:tc hMerge="1">
                  <a:txBody>
                    <a:bodyPr/>
                    <a:lstStyle/>
                    <a:p>
                      <a:pPr algn="ctr"/>
                      <a:endParaRPr lang="en-US" sz="900" dirty="0"/>
                    </a:p>
                  </a:txBody>
                  <a:tcPr anchor="ctr"/>
                </a:tc>
                <a:tc hMerge="1">
                  <a:txBody>
                    <a:bodyPr/>
                    <a:lstStyle/>
                    <a:p>
                      <a:pPr algn="ctr"/>
                      <a:endParaRPr lang="en-US" sz="900" dirty="0"/>
                    </a:p>
                  </a:txBody>
                  <a:tcPr anchor="ctr"/>
                </a:tc>
                <a:tc>
                  <a:txBody>
                    <a:bodyPr/>
                    <a:lstStyle/>
                    <a:p>
                      <a:pPr algn="ctr"/>
                      <a:r>
                        <a:rPr lang="en-US" sz="800" dirty="0">
                          <a:solidFill>
                            <a:srgbClr val="C00000"/>
                          </a:solidFill>
                        </a:rPr>
                        <a:t>HA $200</a:t>
                      </a:r>
                      <a:r>
                        <a:rPr lang="en-US" sz="800" baseline="0" dirty="0">
                          <a:solidFill>
                            <a:srgbClr val="C00000"/>
                          </a:solidFill>
                        </a:rPr>
                        <a:t> deductible credit.</a:t>
                      </a:r>
                    </a:p>
                    <a:p>
                      <a:pPr algn="ctr"/>
                      <a:r>
                        <a:rPr lang="en-US" sz="800" baseline="0" dirty="0"/>
                        <a:t>Same rules as Plans A, B &amp; C.</a:t>
                      </a:r>
                      <a:endParaRPr lang="en-US" sz="800" dirty="0"/>
                    </a:p>
                  </a:txBody>
                  <a:tcPr anchor="ctr"/>
                </a:tc>
                <a:extLst>
                  <a:ext uri="{0D108BD9-81ED-4DB2-BD59-A6C34878D82A}">
                    <a16:rowId xmlns:a16="http://schemas.microsoft.com/office/drawing/2014/main" val="10012"/>
                  </a:ext>
                </a:extLst>
              </a:tr>
              <a:tr h="278142">
                <a:tc gridSpan="5">
                  <a:txBody>
                    <a:bodyPr/>
                    <a:lstStyle/>
                    <a:p>
                      <a:r>
                        <a:rPr lang="en-US" sz="1000" dirty="0">
                          <a:solidFill>
                            <a:schemeClr val="bg1"/>
                          </a:solidFill>
                        </a:rPr>
                        <a:t>Mental Health Substance</a:t>
                      </a:r>
                      <a:r>
                        <a:rPr lang="en-US" sz="1000" baseline="0" dirty="0">
                          <a:solidFill>
                            <a:schemeClr val="bg1"/>
                          </a:solidFill>
                        </a:rPr>
                        <a:t> Abuse</a:t>
                      </a:r>
                      <a:endParaRPr lang="en-US" sz="1000" dirty="0">
                        <a:solidFill>
                          <a:schemeClr val="bg1"/>
                        </a:solidFill>
                      </a:endParaRPr>
                    </a:p>
                  </a:txBody>
                  <a:tcPr anchor="ctr">
                    <a:solidFill>
                      <a:schemeClr val="accent1">
                        <a:lumMod val="50000"/>
                      </a:schemeClr>
                    </a:solidFill>
                  </a:tcPr>
                </a:tc>
                <a:tc hMerge="1">
                  <a:txBody>
                    <a:bodyPr/>
                    <a:lstStyle/>
                    <a:p>
                      <a:pPr algn="ctr"/>
                      <a:endParaRPr lang="en-US" sz="800" dirty="0"/>
                    </a:p>
                  </a:txBody>
                  <a:tcPr anchor="ctr"/>
                </a:tc>
                <a:tc hMerge="1">
                  <a:txBody>
                    <a:bodyPr/>
                    <a:lstStyle/>
                    <a:p>
                      <a:endParaRPr lang="en-US"/>
                    </a:p>
                  </a:txBody>
                  <a:tcPr/>
                </a:tc>
                <a:tc hMerge="1">
                  <a:txBody>
                    <a:bodyPr/>
                    <a:lstStyle/>
                    <a:p>
                      <a:endParaRPr lang="en-US"/>
                    </a:p>
                  </a:txBody>
                  <a:tcPr/>
                </a:tc>
                <a:tc hMerge="1">
                  <a:txBody>
                    <a:bodyPr/>
                    <a:lstStyle/>
                    <a:p>
                      <a:pPr algn="ctr"/>
                      <a:endParaRPr lang="en-US" sz="800" dirty="0"/>
                    </a:p>
                  </a:txBody>
                  <a:tcPr anchor="ctr"/>
                </a:tc>
                <a:extLst>
                  <a:ext uri="{0D108BD9-81ED-4DB2-BD59-A6C34878D82A}">
                    <a16:rowId xmlns:a16="http://schemas.microsoft.com/office/drawing/2014/main" val="10013"/>
                  </a:ext>
                </a:extLst>
              </a:tr>
              <a:tr h="350865">
                <a:tc>
                  <a:txBody>
                    <a:bodyPr/>
                    <a:lstStyle/>
                    <a:p>
                      <a:r>
                        <a:rPr lang="en-US" sz="800" dirty="0"/>
                        <a:t>In-Patient</a:t>
                      </a:r>
                    </a:p>
                  </a:txBody>
                  <a:tcPr anchor="ctr"/>
                </a:tc>
                <a:tc>
                  <a:txBody>
                    <a:bodyPr/>
                    <a:lstStyle/>
                    <a:p>
                      <a:pPr algn="ctr"/>
                      <a:r>
                        <a:rPr lang="en-US" sz="800" dirty="0"/>
                        <a:t>20% after CYD</a:t>
                      </a:r>
                    </a:p>
                  </a:txBody>
                  <a:tcPr anchor="ctr"/>
                </a:tc>
                <a:tc>
                  <a:txBody>
                    <a:bodyPr/>
                    <a:lstStyle/>
                    <a:p>
                      <a:pPr algn="ctr"/>
                      <a:r>
                        <a:rPr lang="en-US" sz="800" dirty="0"/>
                        <a:t>20% after CYD BP</a:t>
                      </a:r>
                    </a:p>
                    <a:p>
                      <a:pPr algn="ctr"/>
                      <a:r>
                        <a:rPr lang="en-US" sz="800" dirty="0"/>
                        <a:t>30% after CYD</a:t>
                      </a:r>
                      <a:r>
                        <a:rPr lang="en-US" sz="800" baseline="0" dirty="0"/>
                        <a:t> BC</a:t>
                      </a:r>
                      <a:endParaRPr lang="en-US" sz="800" dirty="0"/>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p>
                  </a:txBody>
                  <a:tcPr anchor="ctr"/>
                </a:tc>
                <a:extLst>
                  <a:ext uri="{0D108BD9-81ED-4DB2-BD59-A6C34878D82A}">
                    <a16:rowId xmlns:a16="http://schemas.microsoft.com/office/drawing/2014/main" val="10014"/>
                  </a:ext>
                </a:extLst>
              </a:tr>
              <a:tr h="350865">
                <a:tc>
                  <a:txBody>
                    <a:bodyPr/>
                    <a:lstStyle/>
                    <a:p>
                      <a:r>
                        <a:rPr lang="en-US" sz="800" dirty="0"/>
                        <a:t>Out-Patient</a:t>
                      </a:r>
                    </a:p>
                  </a:txBody>
                  <a:tcPr anchor="ctr"/>
                </a:tc>
                <a:tc>
                  <a:txBody>
                    <a:bodyPr/>
                    <a:lstStyle/>
                    <a:p>
                      <a:pPr algn="ctr"/>
                      <a:r>
                        <a:rPr lang="en-US" sz="800" dirty="0"/>
                        <a:t>$20 Office Visit Copay</a:t>
                      </a:r>
                    </a:p>
                    <a:p>
                      <a:pPr algn="ctr"/>
                      <a:r>
                        <a:rPr lang="en-US" sz="800" dirty="0"/>
                        <a:t>20% after CYD</a:t>
                      </a:r>
                      <a:r>
                        <a:rPr lang="en-US" sz="800" baseline="0" dirty="0"/>
                        <a:t> for other services</a:t>
                      </a:r>
                      <a:endParaRPr lang="en-US" sz="800" dirty="0"/>
                    </a:p>
                  </a:txBody>
                  <a:tcPr anchor="ctr"/>
                </a:tc>
                <a:tc>
                  <a:txBody>
                    <a:bodyPr/>
                    <a:lstStyle/>
                    <a:p>
                      <a:pPr algn="ctr"/>
                      <a:r>
                        <a:rPr lang="en-US" sz="800" dirty="0"/>
                        <a:t>$25 BP / $35 BC Copay</a:t>
                      </a:r>
                    </a:p>
                    <a:p>
                      <a:pPr algn="ctr"/>
                      <a:r>
                        <a:rPr lang="en-US" sz="800" dirty="0"/>
                        <a:t>20% / 30% after CYD for other services</a:t>
                      </a:r>
                    </a:p>
                  </a:txBody>
                  <a:tcPr anchor="ctr"/>
                </a:tc>
                <a:tc>
                  <a:txBody>
                    <a:bodyPr/>
                    <a:lstStyle/>
                    <a:p>
                      <a:pPr algn="ctr"/>
                      <a:r>
                        <a:rPr lang="en-US" sz="800" dirty="0"/>
                        <a:t>$35</a:t>
                      </a:r>
                      <a:r>
                        <a:rPr lang="en-US" sz="800" baseline="0" dirty="0"/>
                        <a:t> Office Visit Copay</a:t>
                      </a:r>
                    </a:p>
                    <a:p>
                      <a:pPr algn="ctr"/>
                      <a:r>
                        <a:rPr lang="en-US" sz="800" baseline="0" dirty="0"/>
                        <a:t>20% after CYD for other services</a:t>
                      </a:r>
                      <a:endParaRPr lang="en-US" sz="800" dirty="0"/>
                    </a:p>
                  </a:txBody>
                  <a:tcPr anchor="ctr"/>
                </a:tc>
                <a:tc>
                  <a:txBody>
                    <a:bodyPr/>
                    <a:lstStyle/>
                    <a:p>
                      <a:pPr algn="ctr"/>
                      <a:r>
                        <a:rPr lang="en-US" sz="800" dirty="0"/>
                        <a:t>20% after CYD</a:t>
                      </a:r>
                    </a:p>
                  </a:txBody>
                  <a:tcPr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AE20C-69AF-4DB6-8808-0BB476FD7372}"/>
              </a:ext>
            </a:extLst>
          </p:cNvPr>
          <p:cNvSpPr/>
          <p:nvPr/>
        </p:nvSpPr>
        <p:spPr>
          <a:xfrm>
            <a:off x="0" y="-79653"/>
            <a:ext cx="12192000" cy="1908215"/>
          </a:xfrm>
          <a:prstGeom prst="rect">
            <a:avLst/>
          </a:prstGeom>
        </p:spPr>
        <p:txBody>
          <a:bodyPr wrap="square">
            <a:spAutoFit/>
          </a:bodyPr>
          <a:lstStyle/>
          <a:p>
            <a:endParaRPr lang="en-US" u="sng" dirty="0">
              <a:solidFill>
                <a:srgbClr val="000000"/>
              </a:solidFill>
              <a:latin typeface="Times New Roman" panose="02020603050405020304" pitchFamily="18" charset="0"/>
            </a:endParaRPr>
          </a:p>
          <a:p>
            <a:endParaRPr lang="en-US" u="sng" dirty="0">
              <a:solidFill>
                <a:srgbClr val="000000"/>
              </a:solidFill>
              <a:latin typeface="Times New Roman" panose="02020603050405020304" pitchFamily="18" charset="0"/>
            </a:endParaRPr>
          </a:p>
          <a:p>
            <a:endParaRPr lang="en-US" u="sng" dirty="0">
              <a:solidFill>
                <a:srgbClr val="000000"/>
              </a:solidFill>
              <a:latin typeface="Times New Roman" panose="02020603050405020304" pitchFamily="18" charset="0"/>
            </a:endParaRPr>
          </a:p>
          <a:p>
            <a:endParaRPr lang="en-US" u="sng" dirty="0">
              <a:solidFill>
                <a:srgbClr val="000000"/>
              </a:solidFill>
              <a:latin typeface="Times New Roman" panose="02020603050405020304" pitchFamily="18" charset="0"/>
            </a:endParaRPr>
          </a:p>
          <a:p>
            <a:endParaRPr lang="en-US" u="sng" dirty="0">
              <a:solidFill>
                <a:srgbClr val="000000"/>
              </a:solidFill>
              <a:latin typeface="Times New Roman" panose="02020603050405020304" pitchFamily="18" charset="0"/>
            </a:endParaRPr>
          </a:p>
          <a:p>
            <a:pPr marL="285750" indent="-285750" fontAlgn="base">
              <a:buFont typeface="Arial" panose="020B0604020202020204" pitchFamily="34" charset="0"/>
              <a:buChar char="•"/>
            </a:pPr>
            <a:endParaRPr lang="en-US" sz="1400" dirty="0">
              <a:solidFill>
                <a:srgbClr val="000000"/>
              </a:solidFill>
              <a:latin typeface="Times New Roman" panose="02020603050405020304" pitchFamily="18" charset="0"/>
            </a:endParaRPr>
          </a:p>
          <a:p>
            <a:pPr marL="285750" indent="-285750" fontAlgn="base">
              <a:buFont typeface="Arial" panose="020B0604020202020204" pitchFamily="34" charset="0"/>
              <a:buChar char="•"/>
            </a:pPr>
            <a:endParaRPr lang="en-US" sz="1400" dirty="0">
              <a:solidFill>
                <a:srgbClr val="000000"/>
              </a:solidFill>
              <a:latin typeface="Times New Roman" panose="02020603050405020304" pitchFamily="18" charset="0"/>
            </a:endParaRPr>
          </a:p>
        </p:txBody>
      </p:sp>
      <p:sp>
        <p:nvSpPr>
          <p:cNvPr id="2" name="Title 1">
            <a:extLst>
              <a:ext uri="{FF2B5EF4-FFF2-40B4-BE49-F238E27FC236}">
                <a16:creationId xmlns:a16="http://schemas.microsoft.com/office/drawing/2014/main" id="{4C33444B-7563-48A8-9847-C06A3FFAF047}"/>
              </a:ext>
            </a:extLst>
          </p:cNvPr>
          <p:cNvSpPr>
            <a:spLocks noGrp="1"/>
          </p:cNvSpPr>
          <p:nvPr>
            <p:ph type="title"/>
          </p:nvPr>
        </p:nvSpPr>
        <p:spPr>
          <a:xfrm>
            <a:off x="1158240" y="102093"/>
            <a:ext cx="9875520" cy="1356360"/>
          </a:xfrm>
        </p:spPr>
        <p:txBody>
          <a:bodyPr/>
          <a:lstStyle/>
          <a:p>
            <a:r>
              <a:rPr lang="en-US" dirty="0"/>
              <a:t>Quick Reference Guide continued.</a:t>
            </a:r>
          </a:p>
        </p:txBody>
      </p:sp>
      <p:sp>
        <p:nvSpPr>
          <p:cNvPr id="4" name="Content Placeholder 3">
            <a:extLst>
              <a:ext uri="{FF2B5EF4-FFF2-40B4-BE49-F238E27FC236}">
                <a16:creationId xmlns:a16="http://schemas.microsoft.com/office/drawing/2014/main" id="{188B9537-83FF-4160-8792-1561AA44DEB9}"/>
              </a:ext>
            </a:extLst>
          </p:cNvPr>
          <p:cNvSpPr>
            <a:spLocks noGrp="1"/>
          </p:cNvSpPr>
          <p:nvPr>
            <p:ph idx="1"/>
          </p:nvPr>
        </p:nvSpPr>
        <p:spPr>
          <a:xfrm>
            <a:off x="1158240" y="1071563"/>
            <a:ext cx="9982200" cy="5284849"/>
          </a:xfrm>
        </p:spPr>
        <p:txBody>
          <a:bodyPr>
            <a:normAutofit fontScale="25000" lnSpcReduction="20000"/>
          </a:bodyPr>
          <a:lstStyle/>
          <a:p>
            <a:pPr marL="0" indent="0">
              <a:lnSpc>
                <a:spcPct val="120000"/>
              </a:lnSpc>
              <a:spcBef>
                <a:spcPts val="600"/>
              </a:spcBef>
              <a:buNone/>
            </a:pPr>
            <a:r>
              <a:rPr lang="en-US" sz="5600" b="1" u="sng" dirty="0">
                <a:solidFill>
                  <a:srgbClr val="000000"/>
                </a:solidFill>
                <a:latin typeface="Times New Roman" panose="02020603050405020304" pitchFamily="18" charset="0"/>
              </a:rPr>
              <a:t>HEALTHCARE FLEXIBLE SPENDING ACCOUNT (FSA)-CHARD SNYDER</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latin typeface="Times New Roman" panose="02020603050405020304" pitchFamily="18" charset="0"/>
              </a:rPr>
              <a:t>If you wish to elect-either put in the amount per pay period OR Total amount and </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on Calculate.</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“wish to apply” or “decline” coverage then </a:t>
            </a:r>
            <a:r>
              <a:rPr lang="en-US" sz="5600" dirty="0">
                <a:solidFill>
                  <a:srgbClr val="000000"/>
                </a:solidFill>
                <a:highlight>
                  <a:srgbClr val="C0C0C0"/>
                </a:highlight>
                <a:latin typeface="Times New Roman" panose="02020603050405020304" pitchFamily="18" charset="0"/>
              </a:rPr>
              <a:t>click</a:t>
            </a:r>
            <a:r>
              <a:rPr lang="en-US" sz="5600" dirty="0">
                <a:solidFill>
                  <a:srgbClr val="B45F06"/>
                </a:solidFill>
                <a:latin typeface="Times New Roman" panose="02020603050405020304" pitchFamily="18" charset="0"/>
              </a:rPr>
              <a:t> Next</a:t>
            </a:r>
            <a:r>
              <a:rPr lang="en-US" sz="5600" dirty="0">
                <a:solidFill>
                  <a:srgbClr val="000000"/>
                </a:solidFill>
                <a:latin typeface="Times New Roman" panose="02020603050405020304" pitchFamily="18" charset="0"/>
              </a:rPr>
              <a:t>. </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highlight>
                  <a:srgbClr val="00FF00"/>
                </a:highlight>
                <a:latin typeface="Times New Roman" panose="02020603050405020304" pitchFamily="18" charset="0"/>
              </a:rPr>
              <a:t>NOTE</a:t>
            </a:r>
            <a:r>
              <a:rPr lang="en-US" sz="5600" dirty="0">
                <a:solidFill>
                  <a:srgbClr val="000000"/>
                </a:solidFill>
                <a:latin typeface="Times New Roman" panose="02020603050405020304" pitchFamily="18" charset="0"/>
              </a:rPr>
              <a:t>** you will be receiving a Reimbursement card from Chard-Snyder so watch your mail.</a:t>
            </a:r>
          </a:p>
          <a:p>
            <a:pPr marL="0" indent="0">
              <a:lnSpc>
                <a:spcPct val="120000"/>
              </a:lnSpc>
              <a:spcBef>
                <a:spcPts val="600"/>
              </a:spcBef>
              <a:buNone/>
            </a:pPr>
            <a:r>
              <a:rPr lang="en-US" sz="5600" b="1" u="sng" dirty="0">
                <a:solidFill>
                  <a:srgbClr val="000000"/>
                </a:solidFill>
                <a:latin typeface="Times New Roman" panose="02020603050405020304" pitchFamily="18" charset="0"/>
              </a:rPr>
              <a:t>DEPENDENT CARE FSA-CHARD-SNYDER</a:t>
            </a:r>
          </a:p>
          <a:p>
            <a:pPr marL="285750" indent="-285750" fontAlgn="base">
              <a:lnSpc>
                <a:spcPct val="120000"/>
              </a:lnSpc>
              <a:spcBef>
                <a:spcPts val="600"/>
              </a:spcBef>
              <a:buFont typeface="Arial" panose="020B0604020202020204" pitchFamily="34" charset="0"/>
              <a:buChar char="•"/>
            </a:pPr>
            <a:r>
              <a:rPr lang="en-US" sz="5600" dirty="0">
                <a:solidFill>
                  <a:schemeClr val="tx1"/>
                </a:solidFill>
                <a:latin typeface="Times New Roman" panose="02020603050405020304" pitchFamily="18" charset="0"/>
                <a:cs typeface="Times New Roman" panose="02020603050405020304" pitchFamily="18" charset="0"/>
              </a:rPr>
              <a:t>C</a:t>
            </a:r>
            <a:r>
              <a:rPr lang="en-US" sz="5600" dirty="0">
                <a:solidFill>
                  <a:srgbClr val="000000"/>
                </a:solidFill>
                <a:latin typeface="Times New Roman" panose="02020603050405020304" pitchFamily="18" charset="0"/>
                <a:cs typeface="Times New Roman" panose="02020603050405020304" pitchFamily="18" charset="0"/>
              </a:rPr>
              <a:t>hoose </a:t>
            </a:r>
            <a:r>
              <a:rPr lang="en-US" sz="5600" dirty="0">
                <a:solidFill>
                  <a:srgbClr val="000000"/>
                </a:solidFill>
                <a:latin typeface="Times New Roman" panose="02020603050405020304" pitchFamily="18" charset="0"/>
              </a:rPr>
              <a:t>to elect or decline then </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a:t>
            </a:r>
            <a:r>
              <a:rPr lang="en-US" sz="5600" dirty="0">
                <a:solidFill>
                  <a:srgbClr val="B45F06"/>
                </a:solidFill>
                <a:latin typeface="Times New Roman" panose="02020603050405020304" pitchFamily="18" charset="0"/>
              </a:rPr>
              <a:t>Next</a:t>
            </a:r>
            <a:r>
              <a:rPr lang="en-US" sz="5600" dirty="0">
                <a:solidFill>
                  <a:srgbClr val="000000"/>
                </a:solidFill>
                <a:latin typeface="Times New Roman" panose="02020603050405020304" pitchFamily="18" charset="0"/>
              </a:rPr>
              <a:t>.</a:t>
            </a:r>
          </a:p>
          <a:p>
            <a:pPr marL="0" indent="0">
              <a:lnSpc>
                <a:spcPct val="120000"/>
              </a:lnSpc>
              <a:spcBef>
                <a:spcPts val="600"/>
              </a:spcBef>
              <a:buNone/>
            </a:pPr>
            <a:r>
              <a:rPr lang="en-US" sz="5600" b="1" u="sng" dirty="0">
                <a:solidFill>
                  <a:srgbClr val="000000"/>
                </a:solidFill>
                <a:latin typeface="Times New Roman" panose="02020603050405020304" pitchFamily="18" charset="0"/>
              </a:rPr>
              <a:t>SIGN AND SUBMIT</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latin typeface="Times New Roman" panose="02020603050405020304" pitchFamily="18" charset="0"/>
              </a:rPr>
              <a:t>YOUR BENEFITS-Look over this carefully. If you need to make changes-</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on the plan on the left and it will take you back and you will </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Unlock and then change your election and Next again and you will be directed back to YOUR BENEFITS. If you are ready to submit </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Next.</a:t>
            </a:r>
          </a:p>
          <a:p>
            <a:pPr marL="0" indent="0">
              <a:lnSpc>
                <a:spcPct val="120000"/>
              </a:lnSpc>
              <a:spcBef>
                <a:spcPts val="600"/>
              </a:spcBef>
              <a:buNone/>
            </a:pPr>
            <a:r>
              <a:rPr lang="en-US" sz="5600" b="1" u="sng" dirty="0">
                <a:solidFill>
                  <a:srgbClr val="000000"/>
                </a:solidFill>
                <a:latin typeface="Times New Roman" panose="02020603050405020304" pitchFamily="18" charset="0"/>
              </a:rPr>
              <a:t>REVIEW/SIGN FORMS</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latin typeface="Times New Roman" panose="02020603050405020304" pitchFamily="18" charset="0"/>
              </a:rPr>
              <a:t>This is your summary. If correct, you can Download Form on far right to keep for your records. </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latin typeface="Times New Roman" panose="02020603050405020304" pitchFamily="18" charset="0"/>
              </a:rPr>
              <a:t>You are then ready to </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a:t>
            </a:r>
            <a:r>
              <a:rPr lang="en-US" sz="5600" dirty="0">
                <a:solidFill>
                  <a:srgbClr val="B45F06"/>
                </a:solidFill>
                <a:latin typeface="Times New Roman" panose="02020603050405020304" pitchFamily="18" charset="0"/>
              </a:rPr>
              <a:t>Sign Form</a:t>
            </a:r>
            <a:r>
              <a:rPr lang="en-US" sz="5600" dirty="0">
                <a:solidFill>
                  <a:srgbClr val="000000"/>
                </a:solidFill>
                <a:latin typeface="Times New Roman" panose="02020603050405020304" pitchFamily="18" charset="0"/>
              </a:rPr>
              <a:t>, which is your electronic signature. </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latin typeface="Times New Roman" panose="02020603050405020304" pitchFamily="18" charset="0"/>
              </a:rPr>
              <a:t>Please Note**** you </a:t>
            </a:r>
            <a:r>
              <a:rPr lang="en-US" sz="5600" u="sng" dirty="0">
                <a:solidFill>
                  <a:srgbClr val="000000"/>
                </a:solidFill>
                <a:latin typeface="Times New Roman" panose="02020603050405020304" pitchFamily="18" charset="0"/>
              </a:rPr>
              <a:t>DO NOT</a:t>
            </a:r>
            <a:r>
              <a:rPr lang="en-US" sz="5600" dirty="0">
                <a:solidFill>
                  <a:srgbClr val="000000"/>
                </a:solidFill>
                <a:latin typeface="Times New Roman" panose="02020603050405020304" pitchFamily="18" charset="0"/>
              </a:rPr>
              <a:t> need to sign and send to HR.</a:t>
            </a:r>
          </a:p>
          <a:p>
            <a:pPr marL="0" indent="0">
              <a:lnSpc>
                <a:spcPct val="120000"/>
              </a:lnSpc>
              <a:spcBef>
                <a:spcPts val="600"/>
              </a:spcBef>
              <a:buNone/>
            </a:pPr>
            <a:r>
              <a:rPr lang="en-US" sz="5600" b="1" u="sng" dirty="0">
                <a:solidFill>
                  <a:srgbClr val="000000"/>
                </a:solidFill>
                <a:latin typeface="Times New Roman" panose="02020603050405020304" pitchFamily="18" charset="0"/>
              </a:rPr>
              <a:t>REQUIRED NOTIFICATION</a:t>
            </a:r>
          </a:p>
          <a:p>
            <a:pPr marL="285750" indent="-285750" fontAlgn="base">
              <a:lnSpc>
                <a:spcPct val="120000"/>
              </a:lnSpc>
              <a:spcBef>
                <a:spcPts val="600"/>
              </a:spcBef>
              <a:buFont typeface="Arial" panose="020B0604020202020204" pitchFamily="34" charset="0"/>
              <a:buChar char="•"/>
            </a:pPr>
            <a:r>
              <a:rPr lang="en-US" sz="5600" dirty="0">
                <a:solidFill>
                  <a:srgbClr val="000000"/>
                </a:solidFill>
                <a:latin typeface="Times New Roman" panose="02020603050405020304" pitchFamily="18" charset="0"/>
              </a:rPr>
              <a:t>You may or may not have any notifications. </a:t>
            </a:r>
            <a:r>
              <a:rPr lang="en-US" sz="5600" dirty="0">
                <a:solidFill>
                  <a:srgbClr val="000000"/>
                </a:solidFill>
                <a:highlight>
                  <a:srgbClr val="C0C0C0"/>
                </a:highlight>
                <a:latin typeface="Times New Roman" panose="02020603050405020304" pitchFamily="18" charset="0"/>
              </a:rPr>
              <a:t>click</a:t>
            </a:r>
            <a:r>
              <a:rPr lang="en-US" sz="5600" dirty="0">
                <a:solidFill>
                  <a:srgbClr val="000000"/>
                </a:solidFill>
                <a:latin typeface="Times New Roman" panose="02020603050405020304" pitchFamily="18" charset="0"/>
              </a:rPr>
              <a:t> Sign Form</a:t>
            </a:r>
          </a:p>
          <a:p>
            <a:pPr marL="0" indent="0">
              <a:lnSpc>
                <a:spcPct val="120000"/>
              </a:lnSpc>
              <a:spcBef>
                <a:spcPts val="600"/>
              </a:spcBef>
              <a:buNone/>
            </a:pPr>
            <a:r>
              <a:rPr lang="en-US" sz="5600" b="1" u="sng" dirty="0">
                <a:solidFill>
                  <a:schemeClr val="tx1"/>
                </a:solidFill>
                <a:latin typeface="Times New Roman" panose="02020603050405020304" pitchFamily="18" charset="0"/>
                <a:cs typeface="Times New Roman" panose="02020603050405020304" pitchFamily="18" charset="0"/>
              </a:rPr>
              <a:t>SIGN/SUBMIT COMPLETE</a:t>
            </a:r>
          </a:p>
          <a:p>
            <a:pPr fontAlgn="base">
              <a:lnSpc>
                <a:spcPct val="120000"/>
              </a:lnSpc>
              <a:spcBef>
                <a:spcPts val="600"/>
              </a:spcBef>
            </a:pPr>
            <a:r>
              <a:rPr lang="en-US" sz="5600" dirty="0">
                <a:solidFill>
                  <a:schemeClr val="tx1"/>
                </a:solidFill>
                <a:latin typeface="Times New Roman" panose="02020603050405020304" pitchFamily="18" charset="0"/>
                <a:cs typeface="Times New Roman" panose="02020603050405020304" pitchFamily="18" charset="0"/>
              </a:rPr>
              <a:t> </a:t>
            </a:r>
            <a:r>
              <a:rPr lang="en-US" sz="5600" dirty="0">
                <a:solidFill>
                  <a:schemeClr val="tx1"/>
                </a:solidFill>
                <a:highlight>
                  <a:srgbClr val="FFFF00"/>
                </a:highlight>
                <a:latin typeface="Times New Roman" panose="02020603050405020304" pitchFamily="18" charset="0"/>
                <a:cs typeface="Times New Roman" panose="02020603050405020304" pitchFamily="18" charset="0"/>
              </a:rPr>
              <a:t>Congratulations!!! </a:t>
            </a:r>
            <a:r>
              <a:rPr lang="en-US" sz="5600" dirty="0">
                <a:solidFill>
                  <a:schemeClr val="tx1"/>
                </a:solidFill>
                <a:latin typeface="Times New Roman" panose="02020603050405020304" pitchFamily="18" charset="0"/>
                <a:cs typeface="Times New Roman" panose="02020603050405020304" pitchFamily="18" charset="0"/>
              </a:rPr>
              <a:t>Your enrollment is complete. You can now logout. Remember this is your enrollment sight to reference throughout the year.</a:t>
            </a:r>
          </a:p>
          <a:p>
            <a:pPr fontAlgn="base">
              <a:buFont typeface="Arial" panose="020B0604020202020204" pitchFamily="34" charset="0"/>
              <a:buChar char="•"/>
            </a:pPr>
            <a:endParaRPr lang="en-US" sz="300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5943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436-BB88-4A04-84BF-A5ECD1C3D99C}"/>
              </a:ext>
            </a:extLst>
          </p:cNvPr>
          <p:cNvSpPr>
            <a:spLocks noGrp="1"/>
          </p:cNvSpPr>
          <p:nvPr>
            <p:ph type="title"/>
          </p:nvPr>
        </p:nvSpPr>
        <p:spPr/>
        <p:txBody>
          <a:bodyPr/>
          <a:lstStyle/>
          <a:p>
            <a:pPr algn="ctr"/>
            <a:r>
              <a:rPr lang="en-US" dirty="0"/>
              <a:t>RETIREMENT ACCOUNTS</a:t>
            </a:r>
          </a:p>
        </p:txBody>
      </p:sp>
      <p:sp>
        <p:nvSpPr>
          <p:cNvPr id="3" name="Content Placeholder 2">
            <a:extLst>
              <a:ext uri="{FF2B5EF4-FFF2-40B4-BE49-F238E27FC236}">
                <a16:creationId xmlns:a16="http://schemas.microsoft.com/office/drawing/2014/main" id="{FF998E4C-CBE8-4268-A6C8-185B935BAA19}"/>
              </a:ext>
            </a:extLst>
          </p:cNvPr>
          <p:cNvSpPr>
            <a:spLocks noGrp="1"/>
          </p:cNvSpPr>
          <p:nvPr>
            <p:ph idx="1"/>
          </p:nvPr>
        </p:nvSpPr>
        <p:spPr>
          <a:xfrm>
            <a:off x="1159564" y="2048522"/>
            <a:ext cx="9872871" cy="4038600"/>
          </a:xfrm>
        </p:spPr>
        <p:txBody>
          <a:bodyPr>
            <a:normAutofit/>
          </a:bodyPr>
          <a:lstStyle/>
          <a:p>
            <a:pPr marL="0" indent="0">
              <a:buNone/>
            </a:pPr>
            <a:r>
              <a:rPr lang="en-US" sz="1800" b="1" u="sng" dirty="0">
                <a:solidFill>
                  <a:schemeClr val="tx1"/>
                </a:solidFill>
                <a:latin typeface="Times New Roman" panose="02020603050405020304" pitchFamily="18" charset="0"/>
                <a:cs typeface="Times New Roman" panose="02020603050405020304" pitchFamily="18" charset="0"/>
              </a:rPr>
              <a:t>Oklahoma Teachers Retirement System </a:t>
            </a:r>
            <a:r>
              <a:rPr lang="en-US" sz="1800" dirty="0">
                <a:solidFill>
                  <a:schemeClr val="tx1"/>
                </a:solidFill>
                <a:latin typeface="Times New Roman" panose="02020603050405020304" pitchFamily="18" charset="0"/>
                <a:cs typeface="Times New Roman" panose="02020603050405020304" pitchFamily="18" charset="0"/>
              </a:rPr>
              <a:t>is required for Exempt employees, it is optional for Non-Exempt employees. Members are required to contribute 7% of the first $25,000 of annual salary plus benefits each fiscal year.  The University contributes 7% of salary and benefits over $25,000.  Maximum contribution for employee will be $145.83 per month for Exempt or $67.31 for Non-Exempt each Bi-weekly paycheck for a total of $1750 each year (July – June).  The number of years to “vest” and become eligible for a TRS pension is 7 years effective 11/1/17. Benefit amounts are calculated on a combination of average salary and years of service. There is also an $18.000 Death benefit as an active member.  </a:t>
            </a:r>
            <a:r>
              <a:rPr lang="en-US" sz="1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www.ok.gov/trs</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r>
              <a:rPr lang="en-US" sz="1800" baseline="-25000" dirty="0">
                <a:solidFill>
                  <a:schemeClr val="tx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The following 2 links are the required forms to complete</a:t>
            </a:r>
          </a:p>
          <a:p>
            <a:pPr>
              <a:buFont typeface="Arial" panose="020B0604020202020204" pitchFamily="34" charset="0"/>
              <a:buChar char="•"/>
            </a:pPr>
            <a:r>
              <a:rPr lang="en-US" baseline="-25000" dirty="0">
                <a:solidFill>
                  <a:schemeClr val="tx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https://oklahoma.gov/content/dam/ok/en/trs/documents/form1a-personal-data-form.pdf</a:t>
            </a:r>
          </a:p>
          <a:p>
            <a:pPr>
              <a:buFont typeface="Arial" panose="020B0604020202020204" pitchFamily="34" charset="0"/>
              <a:buChar char="•"/>
            </a:pPr>
            <a:r>
              <a:rPr lang="en-US" baseline="-250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https://oklahoma.gov/content/dam/ok/en/trs/documents/form2a-designation-of-beneficiary-notretiredpoa.pdf</a:t>
            </a:r>
            <a:endParaRPr lang="en-US" baseline="-25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800" baseline="-25000" dirty="0">
                <a:solidFill>
                  <a:schemeClr val="tx1"/>
                </a:solidFill>
                <a:latin typeface="Times New Roman" panose="02020603050405020304" pitchFamily="18" charset="0"/>
                <a:cs typeface="Times New Roman" panose="02020603050405020304" pitchFamily="18" charset="0"/>
              </a:rPr>
              <a:t>Decline form</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Optional 403(b) plan available through </a:t>
            </a:r>
            <a:r>
              <a:rPr lang="en-US" sz="1800" b="1" u="sng" dirty="0">
                <a:solidFill>
                  <a:schemeClr val="tx1"/>
                </a:solidFill>
                <a:latin typeface="Times New Roman" panose="02020603050405020304" pitchFamily="18" charset="0"/>
                <a:cs typeface="Times New Roman" panose="02020603050405020304" pitchFamily="18" charset="0"/>
              </a:rPr>
              <a:t>VOYA </a:t>
            </a:r>
            <a:r>
              <a:rPr lang="en-US" sz="1800" dirty="0">
                <a:solidFill>
                  <a:schemeClr val="tx1"/>
                </a:solidFill>
                <a:latin typeface="Times New Roman" panose="02020603050405020304" pitchFamily="18" charset="0"/>
                <a:cs typeface="Times New Roman" panose="02020603050405020304" pitchFamily="18" charset="0"/>
              </a:rPr>
              <a:t>at </a:t>
            </a:r>
            <a:r>
              <a:rPr lang="en-US" sz="1800" dirty="0">
                <a:solidFill>
                  <a:schemeClr val="tx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www.OK2retire.com</a:t>
            </a:r>
            <a:endParaRPr lang="en-US" sz="1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3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Text Placeholder 2"/>
          <p:cNvSpPr>
            <a:spLocks noGrp="1"/>
          </p:cNvSpPr>
          <p:nvPr>
            <p:ph type="body" idx="1"/>
          </p:nvPr>
        </p:nvSpPr>
        <p:spPr/>
        <p:txBody>
          <a:bodyPr/>
          <a:lstStyle/>
          <a:p>
            <a:r>
              <a:rPr lang="en-US" dirty="0"/>
              <a:t>Thank you for participating today!</a:t>
            </a:r>
          </a:p>
        </p:txBody>
      </p:sp>
    </p:spTree>
    <p:extLst>
      <p:ext uri="{BB962C8B-B14F-4D97-AF65-F5344CB8AC3E}">
        <p14:creationId xmlns:p14="http://schemas.microsoft.com/office/powerpoint/2010/main" val="210326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797" y="227861"/>
            <a:ext cx="9875520" cy="1356360"/>
          </a:xfrm>
        </p:spPr>
        <p:txBody>
          <a:bodyPr/>
          <a:lstStyle/>
          <a:p>
            <a:r>
              <a:rPr lang="en-US" dirty="0"/>
              <a:t>MEDICAL – BLUECROSS BLUESHIELD</a:t>
            </a:r>
          </a:p>
        </p:txBody>
      </p:sp>
      <p:graphicFrame>
        <p:nvGraphicFramePr>
          <p:cNvPr id="7" name="Table 6"/>
          <p:cNvGraphicFramePr>
            <a:graphicFrameLocks noGrp="1"/>
          </p:cNvGraphicFramePr>
          <p:nvPr>
            <p:extLst>
              <p:ext uri="{D42A27DB-BD31-4B8C-83A1-F6EECF244321}">
                <p14:modId xmlns:p14="http://schemas.microsoft.com/office/powerpoint/2010/main" val="345112791"/>
              </p:ext>
            </p:extLst>
          </p:nvPr>
        </p:nvGraphicFramePr>
        <p:xfrm>
          <a:off x="989165" y="1342591"/>
          <a:ext cx="10212152" cy="5184931"/>
        </p:xfrm>
        <a:graphic>
          <a:graphicData uri="http://schemas.openxmlformats.org/drawingml/2006/table">
            <a:tbl>
              <a:tblPr firstRow="1" bandRow="1">
                <a:tableStyleId>{5C22544A-7EE6-4342-B048-85BDC9FD1C3A}</a:tableStyleId>
              </a:tblPr>
              <a:tblGrid>
                <a:gridCol w="2071921">
                  <a:extLst>
                    <a:ext uri="{9D8B030D-6E8A-4147-A177-3AD203B41FA5}">
                      <a16:colId xmlns:a16="http://schemas.microsoft.com/office/drawing/2014/main" val="20000"/>
                    </a:ext>
                  </a:extLst>
                </a:gridCol>
                <a:gridCol w="1889028">
                  <a:extLst>
                    <a:ext uri="{9D8B030D-6E8A-4147-A177-3AD203B41FA5}">
                      <a16:colId xmlns:a16="http://schemas.microsoft.com/office/drawing/2014/main" val="20001"/>
                    </a:ext>
                  </a:extLst>
                </a:gridCol>
                <a:gridCol w="2228370">
                  <a:extLst>
                    <a:ext uri="{9D8B030D-6E8A-4147-A177-3AD203B41FA5}">
                      <a16:colId xmlns:a16="http://schemas.microsoft.com/office/drawing/2014/main" val="20002"/>
                    </a:ext>
                  </a:extLst>
                </a:gridCol>
                <a:gridCol w="1990787">
                  <a:extLst>
                    <a:ext uri="{9D8B030D-6E8A-4147-A177-3AD203B41FA5}">
                      <a16:colId xmlns:a16="http://schemas.microsoft.com/office/drawing/2014/main" val="20003"/>
                    </a:ext>
                  </a:extLst>
                </a:gridCol>
                <a:gridCol w="2032046">
                  <a:extLst>
                    <a:ext uri="{9D8B030D-6E8A-4147-A177-3AD203B41FA5}">
                      <a16:colId xmlns:a16="http://schemas.microsoft.com/office/drawing/2014/main" val="20004"/>
                    </a:ext>
                  </a:extLst>
                </a:gridCol>
              </a:tblGrid>
              <a:tr h="189599">
                <a:tc>
                  <a:txBody>
                    <a:bodyPr/>
                    <a:lstStyle/>
                    <a:p>
                      <a:pPr algn="ctr"/>
                      <a:endParaRPr lang="en-US" sz="1200" dirty="0"/>
                    </a:p>
                  </a:txBody>
                  <a:tcPr>
                    <a:solidFill>
                      <a:schemeClr val="accent1">
                        <a:lumMod val="50000"/>
                      </a:schemeClr>
                    </a:solidFill>
                  </a:tcPr>
                </a:tc>
                <a:tc>
                  <a:txBody>
                    <a:bodyPr/>
                    <a:lstStyle/>
                    <a:p>
                      <a:pPr algn="ctr"/>
                      <a:r>
                        <a:rPr lang="en-US" sz="1200" dirty="0"/>
                        <a:t>Plan A</a:t>
                      </a:r>
                    </a:p>
                  </a:txBody>
                  <a:tcPr>
                    <a:solidFill>
                      <a:schemeClr val="accent1">
                        <a:lumMod val="50000"/>
                      </a:schemeClr>
                    </a:solidFill>
                  </a:tcPr>
                </a:tc>
                <a:tc>
                  <a:txBody>
                    <a:bodyPr/>
                    <a:lstStyle/>
                    <a:p>
                      <a:pPr algn="ctr"/>
                      <a:r>
                        <a:rPr lang="en-US" sz="1200" dirty="0"/>
                        <a:t>Plan B</a:t>
                      </a:r>
                    </a:p>
                  </a:txBody>
                  <a:tcPr>
                    <a:solidFill>
                      <a:schemeClr val="accent1">
                        <a:lumMod val="50000"/>
                      </a:schemeClr>
                    </a:solidFill>
                  </a:tcPr>
                </a:tc>
                <a:tc>
                  <a:txBody>
                    <a:bodyPr/>
                    <a:lstStyle/>
                    <a:p>
                      <a:pPr algn="ctr"/>
                      <a:r>
                        <a:rPr lang="en-US" sz="1200" dirty="0"/>
                        <a:t>Plan C</a:t>
                      </a:r>
                    </a:p>
                  </a:txBody>
                  <a:tcPr>
                    <a:solidFill>
                      <a:schemeClr val="accent1">
                        <a:lumMod val="50000"/>
                      </a:schemeClr>
                    </a:solidFill>
                  </a:tcPr>
                </a:tc>
                <a:tc>
                  <a:txBody>
                    <a:bodyPr/>
                    <a:lstStyle/>
                    <a:p>
                      <a:pPr algn="ctr"/>
                      <a:r>
                        <a:rPr lang="en-US" sz="1200" dirty="0"/>
                        <a:t>Plan F</a:t>
                      </a:r>
                    </a:p>
                  </a:txBody>
                  <a:tcPr>
                    <a:solidFill>
                      <a:schemeClr val="accent1">
                        <a:lumMod val="50000"/>
                      </a:schemeClr>
                    </a:solidFill>
                  </a:tcPr>
                </a:tc>
                <a:extLst>
                  <a:ext uri="{0D108BD9-81ED-4DB2-BD59-A6C34878D82A}">
                    <a16:rowId xmlns:a16="http://schemas.microsoft.com/office/drawing/2014/main" val="10000"/>
                  </a:ext>
                </a:extLst>
              </a:tr>
              <a:tr h="126945">
                <a:tc>
                  <a:txBody>
                    <a:bodyPr/>
                    <a:lstStyle/>
                    <a:p>
                      <a:r>
                        <a:rPr lang="en-US" sz="800" b="1" dirty="0"/>
                        <a:t>Networks</a:t>
                      </a:r>
                    </a:p>
                  </a:txBody>
                  <a:tcPr anchor="ctr"/>
                </a:tc>
                <a:tc>
                  <a:txBody>
                    <a:bodyPr/>
                    <a:lstStyle/>
                    <a:p>
                      <a:pPr algn="ctr"/>
                      <a:r>
                        <a:rPr lang="en-US" sz="800" b="1" dirty="0"/>
                        <a:t>Preferred</a:t>
                      </a:r>
                    </a:p>
                  </a:txBody>
                  <a:tcPr anchor="ctr"/>
                </a:tc>
                <a:tc>
                  <a:txBody>
                    <a:bodyPr/>
                    <a:lstStyle/>
                    <a:p>
                      <a:pPr algn="ctr"/>
                      <a:r>
                        <a:rPr lang="en-US" sz="800" b="1" dirty="0"/>
                        <a:t>Preferred &amp; Choice</a:t>
                      </a:r>
                    </a:p>
                  </a:txBody>
                  <a:tcPr anchor="ctr"/>
                </a:tc>
                <a:tc>
                  <a:txBody>
                    <a:bodyPr/>
                    <a:lstStyle/>
                    <a:p>
                      <a:pPr algn="ctr"/>
                      <a:r>
                        <a:rPr lang="en-US" sz="800" b="1" dirty="0">
                          <a:solidFill>
                            <a:srgbClr val="C00000"/>
                          </a:solidFill>
                        </a:rPr>
                        <a:t>Preferred</a:t>
                      </a:r>
                    </a:p>
                  </a:txBody>
                  <a:tcPr anchor="ctr"/>
                </a:tc>
                <a:tc>
                  <a:txBody>
                    <a:bodyPr/>
                    <a:lstStyle/>
                    <a:p>
                      <a:pPr algn="ctr"/>
                      <a:r>
                        <a:rPr lang="en-US" sz="800" b="1" dirty="0"/>
                        <a:t>Choice</a:t>
                      </a:r>
                    </a:p>
                  </a:txBody>
                  <a:tcPr anchor="ctr"/>
                </a:tc>
                <a:extLst>
                  <a:ext uri="{0D108BD9-81ED-4DB2-BD59-A6C34878D82A}">
                    <a16:rowId xmlns:a16="http://schemas.microsoft.com/office/drawing/2014/main" val="10001"/>
                  </a:ext>
                </a:extLst>
              </a:tr>
              <a:tr h="370840">
                <a:tc>
                  <a:txBody>
                    <a:bodyPr/>
                    <a:lstStyle/>
                    <a:p>
                      <a:r>
                        <a:rPr lang="en-US" sz="800" dirty="0"/>
                        <a:t>Rehabilitation Services:</a:t>
                      </a:r>
                      <a:r>
                        <a:rPr lang="en-US" sz="800" baseline="0" dirty="0"/>
                        <a:t> Outpatient: Separate 60 visit limits per benefit period for speech and occupational therapies.</a:t>
                      </a:r>
                      <a:endParaRPr lang="en-US" sz="800" dirty="0"/>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2"/>
                  </a:ext>
                </a:extLst>
              </a:tr>
              <a:tr h="209918">
                <a:tc>
                  <a:txBody>
                    <a:bodyPr/>
                    <a:lstStyle/>
                    <a:p>
                      <a:r>
                        <a:rPr lang="en-US" sz="800" dirty="0"/>
                        <a:t>Habilitation Services: Inpatient: 30 day limit per benefit period. PA required.</a:t>
                      </a:r>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3"/>
                  </a:ext>
                </a:extLst>
              </a:tr>
              <a:tr h="370840">
                <a:tc>
                  <a:txBody>
                    <a:bodyPr/>
                    <a:lstStyle/>
                    <a:p>
                      <a:r>
                        <a:rPr lang="en-US" sz="800" dirty="0"/>
                        <a:t>Physical</a:t>
                      </a:r>
                      <a:r>
                        <a:rPr lang="en-US" sz="800" baseline="0" dirty="0"/>
                        <a:t> and Chiropractic Therapy</a:t>
                      </a:r>
                      <a:br>
                        <a:rPr lang="en-US" sz="800" baseline="0" dirty="0"/>
                      </a:br>
                      <a:r>
                        <a:rPr lang="en-US" sz="800" baseline="0" dirty="0"/>
                        <a:t>(combined limited to 60 visits per CY)</a:t>
                      </a:r>
                      <a:endParaRPr lang="en-US" sz="800" dirty="0"/>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4"/>
                  </a:ext>
                </a:extLst>
              </a:tr>
              <a:tr h="323371">
                <a:tc>
                  <a:txBody>
                    <a:bodyPr/>
                    <a:lstStyle/>
                    <a:p>
                      <a:r>
                        <a:rPr lang="en-US" sz="800" dirty="0"/>
                        <a:t>Durable Medical</a:t>
                      </a:r>
                      <a:r>
                        <a:rPr lang="en-US" sz="800" baseline="0" dirty="0"/>
                        <a:t> Equipment (DME)</a:t>
                      </a:r>
                      <a:endParaRPr lang="en-US" sz="800" dirty="0"/>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5"/>
                  </a:ext>
                </a:extLst>
              </a:tr>
              <a:tr h="370840">
                <a:tc>
                  <a:txBody>
                    <a:bodyPr/>
                    <a:lstStyle/>
                    <a:p>
                      <a:r>
                        <a:rPr lang="en-US" sz="800" dirty="0"/>
                        <a:t>Skilled Nursing Facility (100 days per CY)</a:t>
                      </a:r>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6"/>
                  </a:ext>
                </a:extLst>
              </a:tr>
              <a:tr h="370840">
                <a:tc>
                  <a:txBody>
                    <a:bodyPr/>
                    <a:lstStyle/>
                    <a:p>
                      <a:r>
                        <a:rPr lang="en-US" sz="800" dirty="0"/>
                        <a:t>Home Health Care (100 days per CY)</a:t>
                      </a:r>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7"/>
                  </a:ext>
                </a:extLst>
              </a:tr>
              <a:tr h="370840">
                <a:tc>
                  <a:txBody>
                    <a:bodyPr/>
                    <a:lstStyle/>
                    <a:p>
                      <a:r>
                        <a:rPr lang="en-US" sz="800" dirty="0"/>
                        <a:t>Hospice</a:t>
                      </a:r>
                      <a:r>
                        <a:rPr lang="en-US" sz="800" baseline="0" dirty="0"/>
                        <a:t> (PA Required)</a:t>
                      </a:r>
                      <a:endParaRPr lang="en-US" sz="800" dirty="0"/>
                    </a:p>
                  </a:txBody>
                  <a:tcPr anchor="ctr"/>
                </a:tc>
                <a:tc>
                  <a:txBody>
                    <a:bodyPr/>
                    <a:lstStyle/>
                    <a:p>
                      <a:pPr algn="ctr"/>
                      <a:r>
                        <a:rPr lang="en-US" sz="800" dirty="0"/>
                        <a:t>20% after CYD</a:t>
                      </a:r>
                    </a:p>
                  </a:txBody>
                  <a:tcPr anchor="ctr"/>
                </a:tc>
                <a:tc>
                  <a:txBody>
                    <a:bodyPr/>
                    <a:lstStyle/>
                    <a:p>
                      <a:pPr algn="ctr"/>
                      <a:r>
                        <a:rPr lang="en-US" sz="800" dirty="0"/>
                        <a:t>20% BP / 30%</a:t>
                      </a:r>
                      <a:r>
                        <a:rPr lang="en-US" sz="800" baseline="0" dirty="0"/>
                        <a:t> BC</a:t>
                      </a:r>
                      <a:r>
                        <a:rPr lang="en-US" sz="800" dirty="0"/>
                        <a:t> after CYD</a:t>
                      </a:r>
                    </a:p>
                  </a:txBody>
                  <a:tcPr anchor="ctr"/>
                </a:tc>
                <a:tc>
                  <a:txBody>
                    <a:bodyPr/>
                    <a:lstStyle/>
                    <a:p>
                      <a:pPr algn="ctr"/>
                      <a:r>
                        <a:rPr lang="en-US" sz="800" dirty="0"/>
                        <a:t>20% after CYD</a:t>
                      </a:r>
                    </a:p>
                  </a:txBody>
                  <a:tcPr anchor="ctr"/>
                </a:tc>
                <a:tc>
                  <a:txBody>
                    <a:bodyPr/>
                    <a:lstStyle/>
                    <a:p>
                      <a:pPr algn="ctr"/>
                      <a:r>
                        <a:rPr lang="en-US" sz="800" dirty="0"/>
                        <a:t>20% after</a:t>
                      </a:r>
                      <a:r>
                        <a:rPr lang="en-US" sz="800" baseline="0" dirty="0"/>
                        <a:t> CYD</a:t>
                      </a:r>
                      <a:endParaRPr lang="en-US" sz="800" dirty="0"/>
                    </a:p>
                  </a:txBody>
                  <a:tcPr anchor="ctr"/>
                </a:tc>
                <a:extLst>
                  <a:ext uri="{0D108BD9-81ED-4DB2-BD59-A6C34878D82A}">
                    <a16:rowId xmlns:a16="http://schemas.microsoft.com/office/drawing/2014/main" val="10008"/>
                  </a:ext>
                </a:extLst>
              </a:tr>
              <a:tr h="238771">
                <a:tc gridSpan="5">
                  <a:txBody>
                    <a:bodyPr/>
                    <a:lstStyle/>
                    <a:p>
                      <a:r>
                        <a:rPr lang="en-US" sz="1000" b="1" dirty="0">
                          <a:solidFill>
                            <a:schemeClr val="bg1"/>
                          </a:solidFill>
                        </a:rPr>
                        <a:t>Pharmacy</a:t>
                      </a:r>
                    </a:p>
                  </a:txBody>
                  <a:tcPr anchor="ctr">
                    <a:solidFill>
                      <a:schemeClr val="accent1">
                        <a:lumMod val="50000"/>
                      </a:schemeClr>
                    </a:solidFill>
                  </a:tcPr>
                </a:tc>
                <a:tc hMerge="1">
                  <a:txBody>
                    <a:bodyPr/>
                    <a:lstStyle/>
                    <a:p>
                      <a:pPr algn="ctr"/>
                      <a:endParaRPr lang="en-US" sz="800" dirty="0"/>
                    </a:p>
                  </a:txBody>
                  <a:tcPr anchor="ctr"/>
                </a:tc>
                <a:tc hMerge="1">
                  <a:txBody>
                    <a:bodyPr/>
                    <a:lstStyle/>
                    <a:p>
                      <a:pPr algn="ctr"/>
                      <a:endParaRPr lang="en-US" sz="800" dirty="0"/>
                    </a:p>
                  </a:txBody>
                  <a:tcPr anchor="ctr"/>
                </a:tc>
                <a:tc hMerge="1">
                  <a:txBody>
                    <a:bodyPr/>
                    <a:lstStyle/>
                    <a:p>
                      <a:pPr algn="ctr"/>
                      <a:endParaRPr lang="en-US" sz="800" dirty="0"/>
                    </a:p>
                  </a:txBody>
                  <a:tcPr anchor="ctr"/>
                </a:tc>
                <a:tc hMerge="1">
                  <a:txBody>
                    <a:bodyPr/>
                    <a:lstStyle/>
                    <a:p>
                      <a:pPr algn="ctr"/>
                      <a:endParaRPr lang="en-US" sz="800" baseline="0" dirty="0"/>
                    </a:p>
                  </a:txBody>
                  <a:tcPr anchor="ctr"/>
                </a:tc>
                <a:extLst>
                  <a:ext uri="{0D108BD9-81ED-4DB2-BD59-A6C34878D82A}">
                    <a16:rowId xmlns:a16="http://schemas.microsoft.com/office/drawing/2014/main" val="10009"/>
                  </a:ext>
                </a:extLst>
              </a:tr>
              <a:tr h="370840">
                <a:tc>
                  <a:txBody>
                    <a:bodyPr/>
                    <a:lstStyle/>
                    <a:p>
                      <a:r>
                        <a:rPr lang="en-US" sz="800" dirty="0"/>
                        <a:t>Generic Drugs</a:t>
                      </a:r>
                    </a:p>
                  </a:txBody>
                  <a:tcPr anchor="ctr">
                    <a:lnR w="12700" cap="flat" cmpd="sng" algn="ctr">
                      <a:solidFill>
                        <a:schemeClr val="accent2"/>
                      </a:solidFill>
                      <a:prstDash val="solid"/>
                      <a:round/>
                      <a:headEnd type="none" w="med" len="med"/>
                      <a:tailEnd type="none" w="med" len="med"/>
                    </a:lnR>
                  </a:tcPr>
                </a:tc>
                <a:tc gridSpan="3">
                  <a:txBody>
                    <a:bodyPr/>
                    <a:lstStyle/>
                    <a:p>
                      <a:pPr algn="ctr"/>
                      <a:r>
                        <a:rPr lang="en-US" sz="800" dirty="0"/>
                        <a:t>Retail:  25% of allowed amount; $25 Min / $50 Max</a:t>
                      </a:r>
                    </a:p>
                    <a:p>
                      <a:pPr algn="ctr"/>
                      <a:r>
                        <a:rPr lang="en-US" sz="800" dirty="0"/>
                        <a:t>Mail Order:</a:t>
                      </a:r>
                      <a:r>
                        <a:rPr lang="en-US" sz="800" baseline="0" dirty="0"/>
                        <a:t>  25% of allowed amount;  $75 Min / $150 Max</a:t>
                      </a:r>
                      <a:endParaRPr lang="en-US" sz="8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800" dirty="0"/>
                    </a:p>
                  </a:txBody>
                  <a:tcPr anchor="ctr"/>
                </a:tc>
                <a:tc hMerge="1">
                  <a:txBody>
                    <a:bodyPr/>
                    <a:lstStyle/>
                    <a:p>
                      <a:pPr algn="ctr"/>
                      <a:endParaRPr lang="en-US" sz="800" dirty="0"/>
                    </a:p>
                  </a:txBody>
                  <a:tcPr anchor="ctr"/>
                </a:tc>
                <a:tc>
                  <a:txBody>
                    <a:bodyPr/>
                    <a:lstStyle/>
                    <a:p>
                      <a:pPr algn="ctr"/>
                      <a:r>
                        <a:rPr lang="en-US" sz="800" baseline="0" dirty="0"/>
                        <a:t>20% after CYD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70840">
                <a:tc>
                  <a:txBody>
                    <a:bodyPr/>
                    <a:lstStyle/>
                    <a:p>
                      <a:r>
                        <a:rPr lang="en-US" sz="800" dirty="0"/>
                        <a:t>Preferred Brand Name Drugs</a:t>
                      </a:r>
                    </a:p>
                  </a:txBody>
                  <a:tcPr anchor="ctr">
                    <a:lnR w="12700" cap="flat" cmpd="sng" algn="ctr">
                      <a:solidFill>
                        <a:schemeClr val="accent2"/>
                      </a:solidFill>
                      <a:prstDash val="solid"/>
                      <a:round/>
                      <a:headEnd type="none" w="med" len="med"/>
                      <a:tailEnd type="none" w="med" len="med"/>
                    </a:lnR>
                  </a:tcPr>
                </a:tc>
                <a:tc gridSpan="3">
                  <a:txBody>
                    <a:bodyPr/>
                    <a:lstStyle/>
                    <a:p>
                      <a:pPr algn="ctr"/>
                      <a:r>
                        <a:rPr lang="en-US" sz="800" dirty="0"/>
                        <a:t>Retail:  25% of allowed amount; $25 Min / $50 Max</a:t>
                      </a:r>
                    </a:p>
                    <a:p>
                      <a:pPr algn="ctr"/>
                      <a:r>
                        <a:rPr lang="en-US" sz="800" dirty="0"/>
                        <a:t>Mail Order:</a:t>
                      </a:r>
                      <a:r>
                        <a:rPr lang="en-US" sz="800" baseline="0" dirty="0"/>
                        <a:t>  25% of allowed amount;  $75 Min / $150 Max</a:t>
                      </a:r>
                      <a:endParaRPr lang="en-US" sz="8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800" dirty="0"/>
                    </a:p>
                  </a:txBody>
                  <a:tcPr anchor="ctr"/>
                </a:tc>
                <a:tc hMerge="1">
                  <a:txBody>
                    <a:bodyPr/>
                    <a:lstStyle/>
                    <a:p>
                      <a:pPr algn="ctr"/>
                      <a:endParaRPr lang="en-US"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a:t>20% after CYD</a:t>
                      </a:r>
                      <a:endParaRPr lang="en-US" sz="8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70840">
                <a:tc>
                  <a:txBody>
                    <a:bodyPr/>
                    <a:lstStyle/>
                    <a:p>
                      <a:r>
                        <a:rPr lang="en-US" sz="800" dirty="0"/>
                        <a:t>Non-Preferred Brand Name Drugs</a:t>
                      </a:r>
                    </a:p>
                  </a:txBody>
                  <a:tcPr anchor="ctr">
                    <a:lnR w="12700" cap="flat" cmpd="sng" algn="ctr">
                      <a:solidFill>
                        <a:schemeClr val="accent2"/>
                      </a:solidFill>
                      <a:prstDash val="solid"/>
                      <a:round/>
                      <a:headEnd type="none" w="med" len="med"/>
                      <a:tailEnd type="none" w="med" len="med"/>
                    </a:lnR>
                  </a:tcPr>
                </a:tc>
                <a:tc gridSpan="3">
                  <a:txBody>
                    <a:bodyPr/>
                    <a:lstStyle/>
                    <a:p>
                      <a:pPr algn="ctr"/>
                      <a:r>
                        <a:rPr lang="en-US" sz="800" dirty="0"/>
                        <a:t>Retail:  50% of allowed amount; $50 Min / $100 Max</a:t>
                      </a:r>
                    </a:p>
                    <a:p>
                      <a:pPr algn="ctr"/>
                      <a:r>
                        <a:rPr lang="en-US" sz="800" dirty="0"/>
                        <a:t>Mail Order:</a:t>
                      </a:r>
                      <a:r>
                        <a:rPr lang="en-US" sz="800" baseline="0" dirty="0"/>
                        <a:t>  50% of allowed amount;  $150 Min / $300 Max</a:t>
                      </a:r>
                      <a:endParaRPr lang="en-US" sz="8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900" dirty="0"/>
                    </a:p>
                  </a:txBody>
                  <a:tcPr anchor="ctr"/>
                </a:tc>
                <a:tc hMerge="1">
                  <a:txBody>
                    <a:bodyPr/>
                    <a:lstStyle/>
                    <a:p>
                      <a:pPr algn="ctr"/>
                      <a:endParaRPr lang="en-US"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a:t>20% after CYD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70840">
                <a:tc>
                  <a:txBody>
                    <a:bodyPr/>
                    <a:lstStyle/>
                    <a:p>
                      <a:r>
                        <a:rPr lang="en-US" sz="800" dirty="0"/>
                        <a:t>Specialty Drugs</a:t>
                      </a:r>
                    </a:p>
                  </a:txBody>
                  <a:tcPr anchor="ctr">
                    <a:lnR w="12700" cap="flat" cmpd="sng" algn="ctr">
                      <a:solidFill>
                        <a:schemeClr val="accent2"/>
                      </a:solidFill>
                      <a:prstDash val="solid"/>
                      <a:round/>
                      <a:headEnd type="none" w="med" len="med"/>
                      <a:tailEnd type="none" w="med" len="med"/>
                    </a:lnR>
                  </a:tcPr>
                </a:tc>
                <a:tc gridSpan="3">
                  <a:txBody>
                    <a:bodyPr/>
                    <a:lstStyle/>
                    <a:p>
                      <a:pPr algn="ctr"/>
                      <a:r>
                        <a:rPr lang="en-US" sz="800" dirty="0"/>
                        <a:t>50% of allowed amount;  $50 Min / $100 Max (Limited to 30 day supply)</a:t>
                      </a:r>
                    </a:p>
                    <a:p>
                      <a:pPr algn="ctr"/>
                      <a:r>
                        <a:rPr lang="en-US" sz="800" dirty="0"/>
                        <a:t>Must</a:t>
                      </a:r>
                      <a:r>
                        <a:rPr lang="en-US" sz="800" baseline="0" dirty="0"/>
                        <a:t> be ordered through Prime Therapeutics (no mail order available)</a:t>
                      </a:r>
                      <a:endParaRPr lang="en-US" sz="8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a:t>20% after CYD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70840">
                <a:tc>
                  <a:txBody>
                    <a:bodyPr/>
                    <a:lstStyle/>
                    <a:p>
                      <a:r>
                        <a:rPr lang="en-US" sz="800" dirty="0"/>
                        <a:t>Supply</a:t>
                      </a:r>
                      <a:r>
                        <a:rPr lang="en-US" sz="800" baseline="0" dirty="0"/>
                        <a:t> Limits</a:t>
                      </a:r>
                      <a:endParaRPr lang="en-US" sz="800" dirty="0"/>
                    </a:p>
                  </a:txBody>
                  <a:tcPr anchor="ctr">
                    <a:lnR w="12700" cap="flat" cmpd="sng" algn="ctr">
                      <a:solidFill>
                        <a:schemeClr val="accent2"/>
                      </a:solidFill>
                      <a:prstDash val="solid"/>
                      <a:round/>
                      <a:headEnd type="none" w="med" len="med"/>
                      <a:tailEnd type="none" w="med" len="med"/>
                    </a:lnR>
                  </a:tcPr>
                </a:tc>
                <a:tc gridSpan="4">
                  <a:txBody>
                    <a:bodyPr/>
                    <a:lstStyle/>
                    <a:p>
                      <a:pPr algn="ctr"/>
                      <a:r>
                        <a:rPr lang="en-US" sz="800" dirty="0"/>
                        <a:t>30 Day Supply Limit Retail.   Up to 90 Day Supply of Maintenance Drugs.</a:t>
                      </a:r>
                    </a:p>
                    <a:p>
                      <a:pPr algn="ctr"/>
                      <a:r>
                        <a:rPr lang="en-US" sz="800" dirty="0"/>
                        <a:t>Up</a:t>
                      </a:r>
                      <a:r>
                        <a:rPr lang="en-US" sz="800" baseline="0" dirty="0"/>
                        <a:t> to 90 Day Supply Mail Order, In-Network Only</a:t>
                      </a:r>
                      <a:endParaRPr lang="en-US" sz="8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800" dirty="0"/>
                    </a:p>
                  </a:txBody>
                  <a:tcPr anchor="ctr"/>
                </a:tc>
                <a:tc hMerge="1">
                  <a:txBody>
                    <a:bodyPr/>
                    <a:lstStyle/>
                    <a:p>
                      <a:pPr algn="ctr"/>
                      <a:endParaRPr lang="en-US" sz="800" dirty="0"/>
                    </a:p>
                  </a:txBody>
                  <a:tcPr anchor="ctr"/>
                </a:tc>
                <a:tc hMerge="1">
                  <a:txBody>
                    <a:bodyPr/>
                    <a:lstStyle/>
                    <a:p>
                      <a:pPr algn="ctr"/>
                      <a:endParaRPr lang="en-US" sz="800" baseline="0" dirty="0"/>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579" y="-81528"/>
            <a:ext cx="7094532" cy="1737360"/>
          </a:xfrm>
        </p:spPr>
        <p:txBody>
          <a:bodyPr/>
          <a:lstStyle/>
          <a:p>
            <a:r>
              <a:rPr lang="en-US" dirty="0"/>
              <a:t>MEDICAL – </a:t>
            </a:r>
            <a:br>
              <a:rPr lang="en-US" dirty="0"/>
            </a:br>
            <a:r>
              <a:rPr lang="en-US" dirty="0"/>
              <a:t>BLUECROSS BLUESHIELD</a:t>
            </a:r>
          </a:p>
        </p:txBody>
      </p:sp>
      <p:sp>
        <p:nvSpPr>
          <p:cNvPr id="4" name="Text Placeholder 3"/>
          <p:cNvSpPr>
            <a:spLocks noGrp="1"/>
          </p:cNvSpPr>
          <p:nvPr>
            <p:ph type="body" sz="half" idx="2"/>
          </p:nvPr>
        </p:nvSpPr>
        <p:spPr>
          <a:xfrm>
            <a:off x="1170579" y="1884947"/>
            <a:ext cx="7713308" cy="1544053"/>
          </a:xfrm>
        </p:spPr>
        <p:txBody>
          <a:bodyPr>
            <a:normAutofit/>
          </a:bodyPr>
          <a:lstStyle/>
          <a:p>
            <a:pPr marL="285750" indent="-285750">
              <a:buFont typeface="Arial" panose="020B0604020202020204" pitchFamily="34" charset="0"/>
              <a:buChar char="•"/>
            </a:pPr>
            <a:r>
              <a:rPr lang="en-US" sz="2000" b="1" dirty="0">
                <a:solidFill>
                  <a:schemeClr val="tx1"/>
                </a:solidFill>
              </a:rPr>
              <a:t>MUST KNOW:</a:t>
            </a:r>
          </a:p>
          <a:p>
            <a:pPr marL="742950" lvl="1" indent="-285750">
              <a:buClr>
                <a:schemeClr val="accent2"/>
              </a:buClr>
              <a:buFont typeface="Arial" panose="020B0604020202020204" pitchFamily="34" charset="0"/>
              <a:buChar char="•"/>
            </a:pPr>
            <a:r>
              <a:rPr lang="en-US" sz="1600" dirty="0">
                <a:solidFill>
                  <a:schemeClr val="tx1"/>
                </a:solidFill>
              </a:rPr>
              <a:t>NSU will pay the following based on the plan design you choose</a:t>
            </a:r>
          </a:p>
          <a:p>
            <a:pPr marL="1200150" lvl="2" indent="-285750">
              <a:buClr>
                <a:schemeClr val="accent2"/>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Plan A, B, C &amp; F:  Employee Only Coverage is $0</a:t>
            </a:r>
          </a:p>
          <a:p>
            <a:pPr marL="1200150" lvl="2" indent="-285750">
              <a:buClr>
                <a:schemeClr val="accent2"/>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As you go through your online enrollment process, you’ll see how much it will cost to add dependents</a:t>
            </a:r>
          </a:p>
          <a:p>
            <a:pPr lvl="2"/>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50" y="3717949"/>
            <a:ext cx="3488267" cy="2616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07" y="1400676"/>
            <a:ext cx="2047875" cy="1943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sp>
        <p:nvSpPr>
          <p:cNvPr id="9" name="TextBox 8"/>
          <p:cNvSpPr txBox="1"/>
          <p:nvPr/>
        </p:nvSpPr>
        <p:spPr>
          <a:xfrm>
            <a:off x="6095492" y="5730650"/>
            <a:ext cx="4913647" cy="954107"/>
          </a:xfrm>
          <a:prstGeom prst="rect">
            <a:avLst/>
          </a:prstGeom>
          <a:noFill/>
        </p:spPr>
        <p:txBody>
          <a:bodyPr wrap="square" rtlCol="0">
            <a:spAutoFit/>
          </a:bodyPr>
          <a:lstStyle/>
          <a:p>
            <a:r>
              <a:rPr lang="en-US" sz="1400" b="1" dirty="0">
                <a:solidFill>
                  <a:srgbClr val="5C7231"/>
                </a:solidFill>
                <a:cs typeface="Arial" panose="020B0604020202020204" pitchFamily="34" charset="0"/>
              </a:rPr>
              <a:t>Savings Tip!</a:t>
            </a:r>
          </a:p>
          <a:p>
            <a:r>
              <a:rPr lang="en-US" sz="1400" b="1" dirty="0">
                <a:cs typeface="Calibri" panose="020F0502020204030204" pitchFamily="34" charset="0"/>
              </a:rPr>
              <a:t>Plan A and C </a:t>
            </a:r>
            <a:r>
              <a:rPr lang="en-US" sz="1400" dirty="0">
                <a:cs typeface="Calibri" panose="020F0502020204030204" pitchFamily="34" charset="0"/>
              </a:rPr>
              <a:t>will offer best discounts due to Preferred Network.  </a:t>
            </a:r>
            <a:r>
              <a:rPr lang="en-US" sz="1400" b="1" dirty="0">
                <a:cs typeface="Calibri" panose="020F0502020204030204" pitchFamily="34" charset="0"/>
              </a:rPr>
              <a:t>Plan F</a:t>
            </a:r>
            <a:r>
              <a:rPr lang="en-US" sz="1400" dirty="0">
                <a:cs typeface="Calibri" panose="020F0502020204030204" pitchFamily="34" charset="0"/>
              </a:rPr>
              <a:t> allows you to set aside pre-tax money into a Health Savings Account that is yours to keep forever!</a:t>
            </a:r>
          </a:p>
        </p:txBody>
      </p:sp>
      <p:sp>
        <p:nvSpPr>
          <p:cNvPr id="10" name="TextBox 9"/>
          <p:cNvSpPr txBox="1"/>
          <p:nvPr/>
        </p:nvSpPr>
        <p:spPr>
          <a:xfrm>
            <a:off x="4072518" y="4150732"/>
            <a:ext cx="3178514" cy="1111911"/>
          </a:xfrm>
          <a:prstGeom prst="rect">
            <a:avLst/>
          </a:prstGeom>
          <a:noFill/>
        </p:spPr>
        <p:txBody>
          <a:bodyPr wrap="square" rtlCol="0">
            <a:spAutoFit/>
          </a:bodyPr>
          <a:lstStyle/>
          <a:p>
            <a:pPr>
              <a:lnSpc>
                <a:spcPts val="1600"/>
              </a:lnSpc>
            </a:pPr>
            <a:r>
              <a:rPr lang="en-US" sz="1200" dirty="0">
                <a:cs typeface="Calibri" panose="020F0502020204030204" pitchFamily="34" charset="0"/>
              </a:rPr>
              <a:t>Don’t forget about the BCBS Mobile App.  Use when traveling out of town to find in-network providers.  It also provides a virtual ID card in case you don’t have yours available.</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86" y="-517444"/>
            <a:ext cx="6299474" cy="1737360"/>
          </a:xfrm>
        </p:spPr>
        <p:txBody>
          <a:bodyPr/>
          <a:lstStyle/>
          <a:p>
            <a:r>
              <a:rPr lang="en-US" dirty="0"/>
              <a:t>HSA,  FSA &amp; Limited FSA</a:t>
            </a:r>
          </a:p>
        </p:txBody>
      </p:sp>
      <p:sp>
        <p:nvSpPr>
          <p:cNvPr id="4" name="Text Placeholder 3"/>
          <p:cNvSpPr>
            <a:spLocks noGrp="1"/>
          </p:cNvSpPr>
          <p:nvPr>
            <p:ph type="body" sz="half" idx="2"/>
          </p:nvPr>
        </p:nvSpPr>
        <p:spPr>
          <a:xfrm>
            <a:off x="1104900" y="1371601"/>
            <a:ext cx="9980682" cy="799639"/>
          </a:xfrm>
        </p:spPr>
        <p:txBody>
          <a:bodyPr>
            <a:normAutofit/>
          </a:bodyPr>
          <a:lstStyle/>
          <a:p>
            <a:pPr marL="285750" indent="-285750">
              <a:spcBef>
                <a:spcPts val="600"/>
              </a:spcBef>
              <a:buFont typeface="Arial" panose="020B0604020202020204" pitchFamily="34" charset="0"/>
              <a:buChar char="•"/>
            </a:pPr>
            <a:r>
              <a:rPr lang="en-US" b="1" dirty="0">
                <a:solidFill>
                  <a:schemeClr val="tx1"/>
                </a:solidFill>
              </a:rPr>
              <a:t>IRS allows you to pre-tax payroll deductions into both accounts.</a:t>
            </a:r>
          </a:p>
          <a:p>
            <a:pPr marL="285750" indent="-285750">
              <a:spcBef>
                <a:spcPts val="600"/>
              </a:spcBef>
              <a:buFont typeface="Arial" panose="020B0604020202020204" pitchFamily="34" charset="0"/>
              <a:buChar char="•"/>
            </a:pPr>
            <a:r>
              <a:rPr lang="en-US" b="1" dirty="0">
                <a:solidFill>
                  <a:schemeClr val="tx1"/>
                </a:solidFill>
              </a:rPr>
              <a:t>Cannot be enrolled in a FSA and HSA at same time.</a:t>
            </a:r>
          </a:p>
          <a:p>
            <a:pPr lvl="2"/>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4073">
            <a:off x="10072189" y="633975"/>
            <a:ext cx="1587787" cy="1078372"/>
          </a:xfrm>
          <a:prstGeom prst="rect">
            <a:avLst/>
          </a:prstGeom>
        </p:spPr>
      </p:pic>
      <p:sp>
        <p:nvSpPr>
          <p:cNvPr id="12" name="Content Placeholder 2"/>
          <p:cNvSpPr txBox="1">
            <a:spLocks/>
          </p:cNvSpPr>
          <p:nvPr/>
        </p:nvSpPr>
        <p:spPr>
          <a:xfrm>
            <a:off x="1104900" y="2079910"/>
            <a:ext cx="5282453" cy="3446831"/>
          </a:xfrm>
          <a:prstGeom prst="rect">
            <a:avLst/>
          </a:prstGeom>
        </p:spPr>
        <p:txBody>
          <a:bodyPr>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Clr>
                <a:srgbClr val="F15323"/>
              </a:buClr>
              <a:buNone/>
            </a:pPr>
            <a:r>
              <a:rPr lang="en-US" sz="2400" b="1" dirty="0">
                <a:cs typeface="Arial" panose="020B0604020202020204" pitchFamily="34" charset="0"/>
              </a:rPr>
              <a:t>HSA</a:t>
            </a:r>
            <a:r>
              <a:rPr lang="en-US" sz="2400" dirty="0">
                <a:cs typeface="Arial" panose="020B0604020202020204" pitchFamily="34" charset="0"/>
              </a:rPr>
              <a:t>:</a:t>
            </a:r>
          </a:p>
          <a:p>
            <a:pPr>
              <a:spcBef>
                <a:spcPts val="0"/>
              </a:spcBef>
              <a:buClr>
                <a:schemeClr val="accent2"/>
              </a:buClr>
              <a:buFont typeface="Arial" panose="020B0604020202020204" pitchFamily="34" charset="0"/>
              <a:buChar char="•"/>
            </a:pPr>
            <a:r>
              <a:rPr lang="en-US" sz="1600" dirty="0">
                <a:cs typeface="Arial" panose="020B0604020202020204" pitchFamily="34" charset="0"/>
              </a:rPr>
              <a:t>2021 IRS Contributions	</a:t>
            </a:r>
          </a:p>
          <a:p>
            <a:pPr lvl="2">
              <a:spcBef>
                <a:spcPts val="0"/>
              </a:spcBef>
              <a:buClr>
                <a:schemeClr val="accent2"/>
              </a:buClr>
              <a:buFont typeface="Arial" panose="020B0604020202020204" pitchFamily="34" charset="0"/>
              <a:buChar char="•"/>
            </a:pPr>
            <a:r>
              <a:rPr lang="en-US" sz="1600" dirty="0">
                <a:cs typeface="Arial" panose="020B0604020202020204" pitchFamily="34" charset="0"/>
              </a:rPr>
              <a:t>Employee Only - $3600</a:t>
            </a:r>
          </a:p>
          <a:p>
            <a:pPr lvl="2">
              <a:spcBef>
                <a:spcPts val="0"/>
              </a:spcBef>
              <a:buClr>
                <a:schemeClr val="accent2"/>
              </a:buClr>
              <a:buFont typeface="Arial" panose="020B0604020202020204" pitchFamily="34" charset="0"/>
              <a:buChar char="•"/>
            </a:pPr>
            <a:r>
              <a:rPr lang="en-US" sz="1600" dirty="0">
                <a:cs typeface="Arial" panose="020B0604020202020204" pitchFamily="34" charset="0"/>
              </a:rPr>
              <a:t>Employee + One - $7200</a:t>
            </a:r>
          </a:p>
          <a:p>
            <a:pPr lvl="2">
              <a:spcBef>
                <a:spcPts val="0"/>
              </a:spcBef>
              <a:buClr>
                <a:schemeClr val="accent2"/>
              </a:buClr>
              <a:buFont typeface="Arial" panose="020B0604020202020204" pitchFamily="34" charset="0"/>
              <a:buChar char="•"/>
            </a:pPr>
            <a:r>
              <a:rPr lang="en-US" sz="1600" dirty="0">
                <a:cs typeface="Arial" panose="020B0604020202020204" pitchFamily="34" charset="0"/>
              </a:rPr>
              <a:t>(</a:t>
            </a:r>
            <a:r>
              <a:rPr lang="en-US" sz="1600" dirty="0" err="1">
                <a:cs typeface="Arial" panose="020B0604020202020204" pitchFamily="34" charset="0"/>
              </a:rPr>
              <a:t>Add’l</a:t>
            </a:r>
            <a:r>
              <a:rPr lang="en-US" sz="1600" dirty="0">
                <a:cs typeface="Arial" panose="020B0604020202020204" pitchFamily="34" charset="0"/>
              </a:rPr>
              <a:t> $1000 from age 55-65)</a:t>
            </a:r>
          </a:p>
          <a:p>
            <a:pPr>
              <a:spcBef>
                <a:spcPts val="0"/>
              </a:spcBef>
              <a:buClr>
                <a:schemeClr val="accent2"/>
              </a:buClr>
              <a:buFont typeface="Arial" panose="020B0604020202020204" pitchFamily="34" charset="0"/>
              <a:buChar char="•"/>
            </a:pPr>
            <a:endParaRPr lang="en-US" sz="1600" dirty="0">
              <a:cs typeface="Arial" panose="020B0604020202020204" pitchFamily="34" charset="0"/>
            </a:endParaRPr>
          </a:p>
          <a:p>
            <a:pPr>
              <a:lnSpc>
                <a:spcPct val="70000"/>
              </a:lnSpc>
              <a:spcBef>
                <a:spcPts val="0"/>
              </a:spcBef>
              <a:buClr>
                <a:schemeClr val="accent2"/>
              </a:buClr>
              <a:buFont typeface="Arial" panose="020B0604020202020204" pitchFamily="34" charset="0"/>
              <a:buChar char="•"/>
            </a:pPr>
            <a:r>
              <a:rPr lang="en-US" sz="1600" dirty="0">
                <a:cs typeface="Arial" panose="020B0604020202020204" pitchFamily="34" charset="0"/>
              </a:rPr>
              <a:t>Funds Rollover Year after Year (cannot contribute after age 65)</a:t>
            </a:r>
          </a:p>
          <a:p>
            <a:pPr>
              <a:lnSpc>
                <a:spcPct val="70000"/>
              </a:lnSpc>
              <a:spcBef>
                <a:spcPts val="0"/>
              </a:spcBef>
              <a:buClr>
                <a:schemeClr val="accent2"/>
              </a:buClr>
              <a:buFont typeface="Arial" panose="020B0604020202020204" pitchFamily="34" charset="0"/>
              <a:buChar char="•"/>
            </a:pPr>
            <a:endParaRPr lang="en-US" sz="1600" dirty="0">
              <a:cs typeface="Arial" panose="020B0604020202020204" pitchFamily="34" charset="0"/>
            </a:endParaRPr>
          </a:p>
          <a:p>
            <a:pPr>
              <a:lnSpc>
                <a:spcPct val="70000"/>
              </a:lnSpc>
              <a:spcBef>
                <a:spcPts val="0"/>
              </a:spcBef>
              <a:buClr>
                <a:schemeClr val="accent2"/>
              </a:buClr>
              <a:buFont typeface="Arial" panose="020B0604020202020204" pitchFamily="34" charset="0"/>
              <a:buChar char="•"/>
            </a:pPr>
            <a:r>
              <a:rPr lang="en-US" sz="1600" dirty="0">
                <a:cs typeface="Arial" panose="020B0604020202020204" pitchFamily="34" charset="0"/>
              </a:rPr>
              <a:t>Can Invest Once Balance Reaches $2000</a:t>
            </a:r>
          </a:p>
          <a:p>
            <a:pPr>
              <a:lnSpc>
                <a:spcPct val="70000"/>
              </a:lnSpc>
              <a:spcBef>
                <a:spcPts val="0"/>
              </a:spcBef>
              <a:buClr>
                <a:schemeClr val="accent2"/>
              </a:buClr>
              <a:buFont typeface="Arial" panose="020B0604020202020204" pitchFamily="34" charset="0"/>
              <a:buChar char="•"/>
            </a:pPr>
            <a:endParaRPr lang="en-US" sz="1600" dirty="0">
              <a:cs typeface="Arial" panose="020B0604020202020204" pitchFamily="34" charset="0"/>
            </a:endParaRPr>
          </a:p>
          <a:p>
            <a:pPr>
              <a:lnSpc>
                <a:spcPct val="70000"/>
              </a:lnSpc>
              <a:spcBef>
                <a:spcPts val="0"/>
              </a:spcBef>
              <a:buClr>
                <a:schemeClr val="accent2"/>
              </a:buClr>
              <a:buFont typeface="Arial" panose="020B0604020202020204" pitchFamily="34" charset="0"/>
              <a:buChar char="•"/>
            </a:pPr>
            <a:r>
              <a:rPr lang="en-US" sz="1600" dirty="0">
                <a:cs typeface="Arial" panose="020B0604020202020204" pitchFamily="34" charset="0"/>
              </a:rPr>
              <a:t>Interest Bearing from day one (0.0% to 1.00%)</a:t>
            </a:r>
          </a:p>
          <a:p>
            <a:pPr>
              <a:lnSpc>
                <a:spcPct val="70000"/>
              </a:lnSpc>
              <a:spcBef>
                <a:spcPts val="0"/>
              </a:spcBef>
              <a:buClr>
                <a:schemeClr val="accent2"/>
              </a:buClr>
              <a:buFont typeface="Arial" panose="020B0604020202020204" pitchFamily="34" charset="0"/>
              <a:buChar char="•"/>
            </a:pPr>
            <a:endParaRPr lang="en-US" sz="1600" dirty="0">
              <a:cs typeface="Arial" panose="020B0604020202020204" pitchFamily="34" charset="0"/>
            </a:endParaRPr>
          </a:p>
          <a:p>
            <a:pPr>
              <a:lnSpc>
                <a:spcPct val="70000"/>
              </a:lnSpc>
              <a:spcBef>
                <a:spcPts val="0"/>
              </a:spcBef>
              <a:buClr>
                <a:schemeClr val="accent2"/>
              </a:buClr>
              <a:buFont typeface="Arial" panose="020B0604020202020204" pitchFamily="34" charset="0"/>
              <a:buChar char="•"/>
            </a:pPr>
            <a:r>
              <a:rPr lang="en-US" sz="1600" dirty="0">
                <a:cs typeface="Arial" panose="020B0604020202020204" pitchFamily="34" charset="0"/>
              </a:rPr>
              <a:t>If enrolled in Medicare, Indian Health Services or Military Coverage, ineligible for HSA</a:t>
            </a:r>
          </a:p>
          <a:p>
            <a:pPr>
              <a:lnSpc>
                <a:spcPct val="70000"/>
              </a:lnSpc>
              <a:spcBef>
                <a:spcPts val="0"/>
              </a:spcBef>
              <a:buClr>
                <a:schemeClr val="accent2"/>
              </a:buClr>
              <a:buFont typeface="Arial" panose="020B0604020202020204" pitchFamily="34" charset="0"/>
              <a:buChar char="•"/>
            </a:pPr>
            <a:endParaRPr lang="en-US" sz="1600" dirty="0">
              <a:solidFill>
                <a:srgbClr val="FF0000"/>
              </a:solidFill>
              <a:cs typeface="Arial" panose="020B0604020202020204" pitchFamily="34" charset="0"/>
            </a:endParaRPr>
          </a:p>
          <a:p>
            <a:pPr>
              <a:lnSpc>
                <a:spcPct val="70000"/>
              </a:lnSpc>
              <a:spcBef>
                <a:spcPts val="0"/>
              </a:spcBef>
              <a:buClr>
                <a:schemeClr val="accent2"/>
              </a:buClr>
              <a:buFont typeface="Arial" panose="020B0604020202020204" pitchFamily="34" charset="0"/>
              <a:buChar char="•"/>
            </a:pPr>
            <a:r>
              <a:rPr lang="en-US" sz="1600" dirty="0">
                <a:solidFill>
                  <a:srgbClr val="FF0000"/>
                </a:solidFill>
                <a:cs typeface="Arial" panose="020B0604020202020204" pitchFamily="34" charset="0"/>
              </a:rPr>
              <a:t>Must Enroll in the BCBS Plan F to Open an HSA</a:t>
            </a:r>
          </a:p>
          <a:p>
            <a:pPr marL="486918" lvl="1" indent="-285750">
              <a:spcBef>
                <a:spcPts val="0"/>
              </a:spcBef>
              <a:buClr>
                <a:srgbClr val="F15323"/>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spcBef>
                <a:spcPts val="0"/>
              </a:spcBef>
              <a:buClr>
                <a:srgbClr val="F15323"/>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spcBef>
                <a:spcPts val="0"/>
              </a:spcBef>
              <a:buClr>
                <a:srgbClr val="F15323"/>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6463600" y="2074429"/>
            <a:ext cx="4631257" cy="173814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15323"/>
              </a:buClr>
            </a:pPr>
            <a:r>
              <a:rPr lang="en-US" sz="2400" b="1" dirty="0">
                <a:solidFill>
                  <a:schemeClr val="tx1"/>
                </a:solidFill>
                <a:cs typeface="Arial" panose="020B0604020202020204" pitchFamily="34" charset="0"/>
              </a:rPr>
              <a:t>FSA:</a:t>
            </a:r>
            <a:r>
              <a:rPr lang="en-US" sz="2400" dirty="0">
                <a:solidFill>
                  <a:schemeClr val="tx1"/>
                </a:solidFill>
                <a:cs typeface="Arial" panose="020B0604020202020204" pitchFamily="34" charset="0"/>
              </a:rPr>
              <a:t> </a:t>
            </a:r>
            <a:r>
              <a:rPr lang="en-US" sz="1600" i="1" dirty="0">
                <a:solidFill>
                  <a:schemeClr val="tx1"/>
                </a:solidFill>
                <a:cs typeface="Arial" panose="020B0604020202020204" pitchFamily="34" charset="0"/>
              </a:rPr>
              <a:t>(</a:t>
            </a:r>
            <a:r>
              <a:rPr lang="en-US" sz="1600" i="1" u="sng" dirty="0">
                <a:solidFill>
                  <a:schemeClr val="tx1"/>
                </a:solidFill>
                <a:cs typeface="Arial" panose="020B0604020202020204" pitchFamily="34" charset="0"/>
              </a:rPr>
              <a:t>paired with non-HSA health plans</a:t>
            </a:r>
            <a:r>
              <a:rPr lang="en-US" sz="1600" i="1" dirty="0">
                <a:solidFill>
                  <a:schemeClr val="tx1"/>
                </a:solidFill>
                <a:cs typeface="Arial" panose="020B0604020202020204" pitchFamily="34" charset="0"/>
              </a:rPr>
              <a:t>)</a:t>
            </a:r>
          </a:p>
          <a:p>
            <a:pPr lvl="1">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2021 IRS Contributions	</a:t>
            </a:r>
          </a:p>
          <a:p>
            <a:pPr lvl="3">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Health Spending Account - $2750</a:t>
            </a:r>
          </a:p>
          <a:p>
            <a:pPr lvl="3">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Dependent Care Account - $5000</a:t>
            </a:r>
          </a:p>
          <a:p>
            <a:pPr lvl="1">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$550 Carryover Provision</a:t>
            </a:r>
            <a:r>
              <a:rPr lang="en-US" sz="1200" dirty="0">
                <a:solidFill>
                  <a:schemeClr val="tx1"/>
                </a:solidFill>
                <a:cs typeface="Arial" panose="020B0604020202020204" pitchFamily="34" charset="0"/>
              </a:rPr>
              <a:t>	</a:t>
            </a:r>
          </a:p>
          <a:p>
            <a:pPr lvl="1">
              <a:spcBef>
                <a:spcPts val="0"/>
              </a:spcBef>
              <a:buClr>
                <a:schemeClr val="accent2"/>
              </a:buClr>
              <a:buFont typeface="Arial" panose="020B0604020202020204" pitchFamily="34" charset="0"/>
              <a:buChar char="•"/>
            </a:pPr>
            <a:r>
              <a:rPr lang="en-US" sz="1600" dirty="0">
                <a:solidFill>
                  <a:srgbClr val="FF0000"/>
                </a:solidFill>
                <a:cs typeface="Arial" panose="020B0604020202020204" pitchFamily="34" charset="0"/>
              </a:rPr>
              <a:t>Use It or Lose It Rule Applies</a:t>
            </a:r>
          </a:p>
          <a:p>
            <a:pPr lvl="1">
              <a:spcBef>
                <a:spcPts val="0"/>
              </a:spcBef>
              <a:buClr>
                <a:srgbClr val="F15323"/>
              </a:buClr>
            </a:pPr>
            <a:endParaRPr lang="en-US" sz="1600" dirty="0">
              <a:latin typeface="Arial" panose="020B0604020202020204" pitchFamily="34" charset="0"/>
              <a:cs typeface="Arial" panose="020B0604020202020204" pitchFamily="34" charset="0"/>
            </a:endParaRPr>
          </a:p>
          <a:p>
            <a:pPr marL="201168" lvl="1" indent="0">
              <a:spcBef>
                <a:spcPts val="0"/>
              </a:spcBef>
              <a:buClr>
                <a:srgbClr val="F15323"/>
              </a:buClr>
              <a:buFont typeface="Calibri" pitchFamily="34" charset="0"/>
              <a:buNone/>
            </a:pPr>
            <a:endParaRPr lang="en-US" sz="1600" dirty="0">
              <a:latin typeface="Arial" panose="020B0604020202020204" pitchFamily="34" charset="0"/>
              <a:cs typeface="Arial" panose="020B0604020202020204" pitchFamily="34" charset="0"/>
            </a:endParaRPr>
          </a:p>
          <a:p>
            <a:pPr lvl="1">
              <a:spcBef>
                <a:spcPts val="0"/>
              </a:spcBef>
              <a:buClr>
                <a:srgbClr val="F15323"/>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1">
              <a:spcBef>
                <a:spcPts val="0"/>
              </a:spcBef>
              <a:buClr>
                <a:srgbClr val="F15323"/>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6" name="TextBox 15"/>
          <p:cNvSpPr txBox="1"/>
          <p:nvPr/>
        </p:nvSpPr>
        <p:spPr>
          <a:xfrm>
            <a:off x="6577369" y="5788404"/>
            <a:ext cx="3949961" cy="800219"/>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400" dirty="0">
                <a:cs typeface="Arial" panose="020B0604020202020204" pitchFamily="34" charset="0"/>
              </a:rPr>
              <a:t>Budget carefully because at the end of the year, you could lose money over $550 if not claimed.</a:t>
            </a:r>
            <a:endParaRPr lang="en-US" sz="1400" dirty="0"/>
          </a:p>
        </p:txBody>
      </p:sp>
      <p:sp>
        <p:nvSpPr>
          <p:cNvPr id="17" name="TextBox 16"/>
          <p:cNvSpPr txBox="1"/>
          <p:nvPr/>
        </p:nvSpPr>
        <p:spPr>
          <a:xfrm>
            <a:off x="1133486" y="5663711"/>
            <a:ext cx="3048549" cy="769441"/>
          </a:xfrm>
          <a:prstGeom prst="rect">
            <a:avLst/>
          </a:prstGeom>
          <a:noFill/>
        </p:spPr>
        <p:txBody>
          <a:bodyPr wrap="square" rtlCol="0">
            <a:spAutoFit/>
          </a:bodyPr>
          <a:lstStyle/>
          <a:p>
            <a:r>
              <a:rPr lang="en-US" sz="1600" b="1" dirty="0">
                <a:solidFill>
                  <a:srgbClr val="5C7231"/>
                </a:solidFill>
                <a:cs typeface="Arial" panose="020B0604020202020204" pitchFamily="34" charset="0"/>
              </a:rPr>
              <a:t>Savings Tip!</a:t>
            </a:r>
          </a:p>
          <a:p>
            <a:r>
              <a:rPr lang="en-US" sz="1400" dirty="0">
                <a:cs typeface="Arial" panose="020B0604020202020204" pitchFamily="34" charset="0"/>
              </a:rPr>
              <a:t>No Use It or Lose It!  Account can grow larger from year to year.</a:t>
            </a:r>
            <a:endParaRPr lang="en-US" sz="1400" dirty="0"/>
          </a:p>
        </p:txBody>
      </p:sp>
      <p:sp>
        <p:nvSpPr>
          <p:cNvPr id="10" name="Content Placeholder 2"/>
          <p:cNvSpPr txBox="1">
            <a:spLocks/>
          </p:cNvSpPr>
          <p:nvPr/>
        </p:nvSpPr>
        <p:spPr>
          <a:xfrm>
            <a:off x="6495768" y="3925561"/>
            <a:ext cx="5015948" cy="191677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15323"/>
              </a:buClr>
            </a:pPr>
            <a:r>
              <a:rPr lang="en-US" sz="2400" b="1" dirty="0">
                <a:solidFill>
                  <a:schemeClr val="tx1"/>
                </a:solidFill>
                <a:cs typeface="Arial" panose="020B0604020202020204" pitchFamily="34" charset="0"/>
              </a:rPr>
              <a:t>Limited Health FSA: </a:t>
            </a:r>
            <a:r>
              <a:rPr lang="en-US" sz="1600" i="1" dirty="0">
                <a:solidFill>
                  <a:schemeClr val="tx1"/>
                </a:solidFill>
                <a:cs typeface="Arial" panose="020B0604020202020204" pitchFamily="34" charset="0"/>
              </a:rPr>
              <a:t>(</a:t>
            </a:r>
            <a:r>
              <a:rPr lang="en-US" sz="1600" i="1" u="sng" dirty="0">
                <a:solidFill>
                  <a:schemeClr val="tx1"/>
                </a:solidFill>
                <a:cs typeface="Arial" panose="020B0604020202020204" pitchFamily="34" charset="0"/>
              </a:rPr>
              <a:t>paired with HDHP plans for dental and vision</a:t>
            </a:r>
            <a:r>
              <a:rPr lang="en-US" sz="1600" i="1" dirty="0">
                <a:solidFill>
                  <a:schemeClr val="tx1"/>
                </a:solidFill>
                <a:cs typeface="Arial" panose="020B0604020202020204" pitchFamily="34" charset="0"/>
              </a:rPr>
              <a:t>)</a:t>
            </a:r>
            <a:endParaRPr lang="en-US" sz="2400" dirty="0">
              <a:solidFill>
                <a:schemeClr val="tx1"/>
              </a:solidFill>
              <a:cs typeface="Arial" panose="020B0604020202020204" pitchFamily="34" charset="0"/>
            </a:endParaRPr>
          </a:p>
          <a:p>
            <a:pPr lvl="1">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2021 IRS Contributions	</a:t>
            </a:r>
          </a:p>
          <a:p>
            <a:pPr lvl="3">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Health Spending Account - $2750</a:t>
            </a:r>
          </a:p>
          <a:p>
            <a:pPr lvl="3">
              <a:spcBef>
                <a:spcPts val="0"/>
              </a:spcBef>
              <a:buClr>
                <a:schemeClr val="accent2"/>
              </a:buClr>
              <a:buFont typeface="Arial" panose="020B0604020202020204" pitchFamily="34" charset="0"/>
              <a:buChar char="•"/>
            </a:pPr>
            <a:r>
              <a:rPr lang="en-US" dirty="0">
                <a:solidFill>
                  <a:schemeClr val="tx1"/>
                </a:solidFill>
                <a:cs typeface="Arial" panose="020B0604020202020204" pitchFamily="34" charset="0"/>
              </a:rPr>
              <a:t>Dependent Care Account - $5000</a:t>
            </a:r>
          </a:p>
          <a:p>
            <a:pPr lvl="1">
              <a:spcBef>
                <a:spcPts val="0"/>
              </a:spcBef>
              <a:buClr>
                <a:schemeClr val="accent2"/>
              </a:buClr>
              <a:buFont typeface="Arial" panose="020B0604020202020204" pitchFamily="34" charset="0"/>
              <a:buChar char="•"/>
            </a:pPr>
            <a:r>
              <a:rPr lang="en-US" sz="1600" dirty="0">
                <a:solidFill>
                  <a:schemeClr val="tx1"/>
                </a:solidFill>
                <a:cs typeface="Arial" panose="020B0604020202020204" pitchFamily="34" charset="0"/>
              </a:rPr>
              <a:t>$550 Carryover Provision</a:t>
            </a:r>
            <a:r>
              <a:rPr lang="en-US" sz="1200" dirty="0">
                <a:solidFill>
                  <a:schemeClr val="tx1"/>
                </a:solidFill>
                <a:cs typeface="Arial" panose="020B0604020202020204" pitchFamily="34" charset="0"/>
              </a:rPr>
              <a:t>	</a:t>
            </a:r>
          </a:p>
          <a:p>
            <a:pPr lvl="1">
              <a:spcBef>
                <a:spcPts val="0"/>
              </a:spcBef>
              <a:buClr>
                <a:schemeClr val="accent2"/>
              </a:buClr>
              <a:buFont typeface="Arial" panose="020B0604020202020204" pitchFamily="34" charset="0"/>
              <a:buChar char="•"/>
            </a:pPr>
            <a:r>
              <a:rPr lang="en-US" sz="1600" dirty="0">
                <a:solidFill>
                  <a:srgbClr val="FF0000"/>
                </a:solidFill>
                <a:cs typeface="Arial" panose="020B0604020202020204" pitchFamily="34" charset="0"/>
              </a:rPr>
              <a:t>Use It or Lose It Rule Applies</a:t>
            </a:r>
          </a:p>
        </p:txBody>
      </p:sp>
      <p:cxnSp>
        <p:nvCxnSpPr>
          <p:cNvPr id="5" name="Straight Connector 4"/>
          <p:cNvCxnSpPr/>
          <p:nvPr/>
        </p:nvCxnSpPr>
        <p:spPr>
          <a:xfrm>
            <a:off x="6387353" y="2171240"/>
            <a:ext cx="26894" cy="44245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05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476984"/>
            <a:ext cx="3931920" cy="1257172"/>
          </a:xfrm>
        </p:spPr>
        <p:txBody>
          <a:bodyPr/>
          <a:lstStyle/>
          <a:p>
            <a:r>
              <a:rPr lang="en-US" dirty="0"/>
              <a:t>New Name -ZERO</a:t>
            </a:r>
          </a:p>
        </p:txBody>
      </p:sp>
      <p:sp>
        <p:nvSpPr>
          <p:cNvPr id="4" name="Text Placeholder 3"/>
          <p:cNvSpPr>
            <a:spLocks noGrp="1"/>
          </p:cNvSpPr>
          <p:nvPr>
            <p:ph type="body" sz="half" idx="2"/>
          </p:nvPr>
        </p:nvSpPr>
        <p:spPr>
          <a:xfrm>
            <a:off x="1106419" y="1913858"/>
            <a:ext cx="9980682" cy="3672120"/>
          </a:xfrm>
        </p:spPr>
        <p:txBody>
          <a:bodyPr>
            <a:normAutofit/>
          </a:bodyPr>
          <a:lstStyle/>
          <a:p>
            <a:pPr marL="285750" indent="-285750">
              <a:spcBef>
                <a:spcPts val="600"/>
              </a:spcBef>
              <a:buFont typeface="Arial" panose="020B0604020202020204" pitchFamily="34" charset="0"/>
              <a:buChar char="•"/>
            </a:pPr>
            <a:r>
              <a:rPr lang="en-US" sz="2000" b="1" dirty="0">
                <a:solidFill>
                  <a:schemeClr val="tx1"/>
                </a:solidFill>
              </a:rPr>
              <a:t>MUST KNOW:</a:t>
            </a:r>
          </a:p>
          <a:p>
            <a:pPr marL="742950" lvl="1" indent="-285750">
              <a:buFont typeface="Arial" panose="020B0604020202020204" pitchFamily="34" charset="0"/>
              <a:buChar char="•"/>
            </a:pPr>
            <a:r>
              <a:rPr lang="en-US" sz="1800" dirty="0">
                <a:solidFill>
                  <a:schemeClr val="tx1"/>
                </a:solidFill>
              </a:rPr>
              <a:t>Employees and dependents enrolled in the BCBS medical plans may use </a:t>
            </a:r>
            <a:r>
              <a:rPr lang="en-US" sz="1800" dirty="0" err="1">
                <a:solidFill>
                  <a:schemeClr val="tx1"/>
                </a:solidFill>
              </a:rPr>
              <a:t>ZeroCard</a:t>
            </a:r>
            <a:r>
              <a:rPr lang="en-US" sz="1800" dirty="0">
                <a:solidFill>
                  <a:schemeClr val="tx1"/>
                </a:solidFill>
              </a:rPr>
              <a:t> services free of charges</a:t>
            </a:r>
          </a:p>
          <a:p>
            <a:pPr marL="742950" lvl="1" indent="-285750">
              <a:buFont typeface="Arial" panose="020B0604020202020204" pitchFamily="34" charset="0"/>
              <a:buChar char="•"/>
            </a:pPr>
            <a:r>
              <a:rPr lang="en-US" sz="1800" dirty="0">
                <a:solidFill>
                  <a:schemeClr val="tx1"/>
                </a:solidFill>
              </a:rPr>
              <a:t>This is a great way to lower out of pocket medical expenses such as imaging, surgeries, physical therapy and prescription costs for you and your covered dependents</a:t>
            </a:r>
          </a:p>
          <a:p>
            <a:pPr marL="742950" lvl="1" indent="-285750">
              <a:buFont typeface="Arial" panose="020B0604020202020204" pitchFamily="34" charset="0"/>
              <a:buChar char="•"/>
            </a:pPr>
            <a:r>
              <a:rPr lang="en-US" sz="1800" dirty="0">
                <a:solidFill>
                  <a:schemeClr val="tx1"/>
                </a:solidFill>
              </a:rPr>
              <a:t>This program contains a special group of contracted providers</a:t>
            </a:r>
          </a:p>
          <a:p>
            <a:pPr marL="742950" lvl="1" indent="-285750">
              <a:buFont typeface="Arial" panose="020B0604020202020204" pitchFamily="34" charset="0"/>
              <a:buChar char="•"/>
            </a:pPr>
            <a:r>
              <a:rPr lang="en-US" sz="1800" dirty="0">
                <a:solidFill>
                  <a:schemeClr val="tx1"/>
                </a:solidFill>
              </a:rPr>
              <a:t>To find providers, go to </a:t>
            </a:r>
            <a:r>
              <a:rPr lang="en-US" sz="1800" dirty="0">
                <a:solidFill>
                  <a:schemeClr val="tx1"/>
                </a:solidFill>
                <a:hlinkClick r:id="rId2">
                  <a:extLst>
                    <a:ext uri="{A12FA001-AC4F-418D-AE19-62706E023703}">
                      <ahyp:hlinkClr xmlns:ahyp="http://schemas.microsoft.com/office/drawing/2018/hyperlinkcolor" val="tx"/>
                    </a:ext>
                  </a:extLst>
                </a:hlinkClick>
              </a:rPr>
              <a:t>www.zero.health.com</a:t>
            </a:r>
            <a:r>
              <a:rPr lang="en-US" sz="1800" dirty="0">
                <a:solidFill>
                  <a:schemeClr val="tx1"/>
                </a:solidFill>
              </a:rPr>
              <a:t>.  Many providers are in both </a:t>
            </a:r>
            <a:r>
              <a:rPr lang="en-US" sz="1800" dirty="0" err="1">
                <a:solidFill>
                  <a:schemeClr val="tx1"/>
                </a:solidFill>
              </a:rPr>
              <a:t>ZeroCard</a:t>
            </a:r>
            <a:r>
              <a:rPr lang="en-US" sz="1800" dirty="0">
                <a:solidFill>
                  <a:schemeClr val="tx1"/>
                </a:solidFill>
              </a:rPr>
              <a:t> and BCBS Networks</a:t>
            </a:r>
          </a:p>
          <a:p>
            <a:pPr marL="742950" lvl="1" indent="-285750">
              <a:buFont typeface="Arial" panose="020B0604020202020204" pitchFamily="34" charset="0"/>
              <a:buChar char="•"/>
            </a:pPr>
            <a:r>
              <a:rPr lang="en-US" sz="1800" dirty="0">
                <a:solidFill>
                  <a:schemeClr val="tx1"/>
                </a:solidFill>
              </a:rPr>
              <a:t>Go to any DLO Lab and present your </a:t>
            </a:r>
            <a:r>
              <a:rPr lang="en-US" sz="1800" dirty="0" err="1">
                <a:solidFill>
                  <a:schemeClr val="tx1"/>
                </a:solidFill>
              </a:rPr>
              <a:t>LabCard</a:t>
            </a:r>
            <a:r>
              <a:rPr lang="en-US" sz="1800" dirty="0">
                <a:solidFill>
                  <a:schemeClr val="tx1"/>
                </a:solidFill>
              </a:rPr>
              <a:t> and pay $0 for your lab work!</a:t>
            </a:r>
          </a:p>
          <a:p>
            <a:pPr marL="742950" lvl="1" indent="-285750">
              <a:buClr>
                <a:schemeClr val="tx1"/>
              </a:buClr>
              <a:buFont typeface="Arial" panose="020B0604020202020204" pitchFamily="34" charset="0"/>
              <a:buChar char="•"/>
            </a:pPr>
            <a:r>
              <a:rPr lang="en-US" sz="1800" dirty="0">
                <a:solidFill>
                  <a:schemeClr val="tx1"/>
                </a:solidFill>
                <a:highlight>
                  <a:srgbClr val="FFFF00"/>
                </a:highlight>
              </a:rPr>
              <a:t>If you enroll in the BCBS HDHP plan F, you cannot use the </a:t>
            </a:r>
            <a:r>
              <a:rPr lang="en-US" sz="1800" dirty="0" err="1">
                <a:solidFill>
                  <a:schemeClr val="tx1"/>
                </a:solidFill>
                <a:highlight>
                  <a:srgbClr val="FFFF00"/>
                </a:highlight>
              </a:rPr>
              <a:t>ZeroCard</a:t>
            </a:r>
            <a:r>
              <a:rPr lang="en-US" sz="1800" dirty="0">
                <a:solidFill>
                  <a:schemeClr val="tx1"/>
                </a:solidFill>
                <a:highlight>
                  <a:srgbClr val="FFFF00"/>
                </a:highlight>
              </a:rPr>
              <a:t> until after you have met your $3,000 Deductible.</a:t>
            </a:r>
          </a:p>
          <a:p>
            <a:pPr lvl="2"/>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7644" y="394160"/>
            <a:ext cx="2260704" cy="1422821"/>
          </a:xfrm>
          <a:prstGeom prst="rect">
            <a:avLst/>
          </a:prstGeom>
        </p:spPr>
      </p:pic>
      <p:sp>
        <p:nvSpPr>
          <p:cNvPr id="14" name="TextBox 13"/>
          <p:cNvSpPr txBox="1"/>
          <p:nvPr/>
        </p:nvSpPr>
        <p:spPr>
          <a:xfrm>
            <a:off x="1104899" y="5503153"/>
            <a:ext cx="3996489" cy="584775"/>
          </a:xfrm>
          <a:prstGeom prst="rect">
            <a:avLst/>
          </a:prstGeom>
          <a:noFill/>
        </p:spPr>
        <p:txBody>
          <a:bodyPr wrap="square" rtlCol="0">
            <a:spAutoFit/>
          </a:bodyPr>
          <a:lstStyle/>
          <a:p>
            <a:r>
              <a:rPr lang="en-US" sz="1600" dirty="0"/>
              <a:t>Questions:  Call 855-816-0001</a:t>
            </a:r>
          </a:p>
          <a:p>
            <a:r>
              <a:rPr lang="en-US" sz="1600" dirty="0"/>
              <a:t>Email:  </a:t>
            </a:r>
            <a:r>
              <a:rPr lang="en-US" sz="1600" dirty="0" err="1"/>
              <a:t>help@zero.health</a:t>
            </a:r>
            <a:endParaRPr lang="en-US" sz="1600" dirty="0"/>
          </a:p>
        </p:txBody>
      </p:sp>
      <p:sp>
        <p:nvSpPr>
          <p:cNvPr id="15" name="TextBox 14"/>
          <p:cNvSpPr txBox="1"/>
          <p:nvPr/>
        </p:nvSpPr>
        <p:spPr>
          <a:xfrm>
            <a:off x="6341534" y="5272320"/>
            <a:ext cx="4629064" cy="1107996"/>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Do you need </a:t>
            </a:r>
            <a:r>
              <a:rPr lang="en-US" sz="1600" dirty="0" err="1">
                <a:cs typeface="Arial" panose="020B0604020202020204" pitchFamily="34" charset="0"/>
              </a:rPr>
              <a:t>labwork</a:t>
            </a:r>
            <a:r>
              <a:rPr lang="en-US" sz="1600" dirty="0">
                <a:cs typeface="Arial" panose="020B0604020202020204" pitchFamily="34" charset="0"/>
              </a:rPr>
              <a:t>, physical therapy, surgeries or imaging?  Remember these services are free when you use a </a:t>
            </a:r>
            <a:r>
              <a:rPr lang="en-US" sz="1600" dirty="0" err="1">
                <a:cs typeface="Arial" panose="020B0604020202020204" pitchFamily="34" charset="0"/>
              </a:rPr>
              <a:t>ZeroCard</a:t>
            </a:r>
            <a:r>
              <a:rPr lang="en-US" sz="1600" dirty="0">
                <a:cs typeface="Arial" panose="020B0604020202020204" pitchFamily="34" charset="0"/>
              </a:rPr>
              <a:t> provider.</a:t>
            </a:r>
            <a:endParaRPr lang="en-US" sz="16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146" y="584616"/>
            <a:ext cx="1929218" cy="551592"/>
          </a:xfrm>
          <a:prstGeom prst="rect">
            <a:avLst/>
          </a:prstGeom>
        </p:spPr>
      </p:pic>
    </p:spTree>
    <p:extLst>
      <p:ext uri="{BB962C8B-B14F-4D97-AF65-F5344CB8AC3E}">
        <p14:creationId xmlns:p14="http://schemas.microsoft.com/office/powerpoint/2010/main" val="7416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 DELTA DENTAL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841" y="550639"/>
            <a:ext cx="2333875" cy="571877"/>
          </a:xfrm>
          <a:prstGeom prst="rect">
            <a:avLst/>
          </a:prstGeom>
        </p:spPr>
      </p:pic>
      <p:sp>
        <p:nvSpPr>
          <p:cNvPr id="11" name="TextBox 10"/>
          <p:cNvSpPr txBox="1"/>
          <p:nvPr/>
        </p:nvSpPr>
        <p:spPr>
          <a:xfrm>
            <a:off x="7795977" y="4972469"/>
            <a:ext cx="3495991" cy="1354217"/>
          </a:xfrm>
          <a:prstGeom prst="rect">
            <a:avLst/>
          </a:prstGeom>
          <a:noFill/>
        </p:spPr>
        <p:txBody>
          <a:bodyPr wrap="square" rtlCol="0">
            <a:spAutoFit/>
          </a:bodyPr>
          <a:lstStyle/>
          <a:p>
            <a:r>
              <a:rPr lang="en-US" b="1" dirty="0">
                <a:solidFill>
                  <a:srgbClr val="5C7231"/>
                </a:solidFill>
                <a:cs typeface="Arial" panose="020B0604020202020204" pitchFamily="34" charset="0"/>
              </a:rPr>
              <a:t>Savings Tip!</a:t>
            </a:r>
          </a:p>
          <a:p>
            <a:r>
              <a:rPr lang="en-US" sz="1600" dirty="0">
                <a:cs typeface="Arial" panose="020B0604020202020204" pitchFamily="34" charset="0"/>
              </a:rPr>
              <a:t>Your annual maximum will go farther with PPO dentists, because their contracts with Delta Dental are stronger than Premier dentists. </a:t>
            </a:r>
            <a:endParaRPr lang="en-US" sz="16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909" y="4662032"/>
            <a:ext cx="801373" cy="1664654"/>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563530552"/>
              </p:ext>
            </p:extLst>
          </p:nvPr>
        </p:nvGraphicFramePr>
        <p:xfrm>
          <a:off x="662137" y="4639631"/>
          <a:ext cx="5455173" cy="1687055"/>
        </p:xfrm>
        <a:graphic>
          <a:graphicData uri="http://schemas.openxmlformats.org/drawingml/2006/table">
            <a:tbl>
              <a:tblPr firstRow="1" bandRow="1">
                <a:tableStyleId>{5C22544A-7EE6-4342-B048-85BDC9FD1C3A}</a:tableStyleId>
              </a:tblPr>
              <a:tblGrid>
                <a:gridCol w="1718735">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382705">
                  <a:extLst>
                    <a:ext uri="{9D8B030D-6E8A-4147-A177-3AD203B41FA5}">
                      <a16:colId xmlns:a16="http://schemas.microsoft.com/office/drawing/2014/main" val="20003"/>
                    </a:ext>
                  </a:extLst>
                </a:gridCol>
              </a:tblGrid>
              <a:tr h="315455">
                <a:tc>
                  <a:txBody>
                    <a:bodyPr/>
                    <a:lstStyle/>
                    <a:p>
                      <a:pPr algn="ctr"/>
                      <a:endParaRPr lang="en-US" sz="1200" dirty="0"/>
                    </a:p>
                  </a:txBody>
                  <a:tcPr/>
                </a:tc>
                <a:tc>
                  <a:txBody>
                    <a:bodyPr/>
                    <a:lstStyle/>
                    <a:p>
                      <a:pPr algn="ctr"/>
                      <a:r>
                        <a:rPr lang="en-US" sz="1200" dirty="0"/>
                        <a:t>Delta High</a:t>
                      </a:r>
                    </a:p>
                  </a:txBody>
                  <a:tcPr/>
                </a:tc>
                <a:tc>
                  <a:txBody>
                    <a:bodyPr/>
                    <a:lstStyle/>
                    <a:p>
                      <a:pPr algn="ctr"/>
                      <a:r>
                        <a:rPr lang="en-US" sz="1200" dirty="0"/>
                        <a:t>Delta Low</a:t>
                      </a:r>
                    </a:p>
                  </a:txBody>
                  <a:tcPr/>
                </a:tc>
                <a:tc>
                  <a:txBody>
                    <a:bodyPr/>
                    <a:lstStyle/>
                    <a:p>
                      <a:pPr algn="ctr"/>
                      <a:r>
                        <a:rPr lang="en-US" sz="1200" dirty="0"/>
                        <a:t>Delta Preventive</a:t>
                      </a:r>
                    </a:p>
                  </a:txBody>
                  <a:tcPr/>
                </a:tc>
                <a:extLst>
                  <a:ext uri="{0D108BD9-81ED-4DB2-BD59-A6C34878D82A}">
                    <a16:rowId xmlns:a16="http://schemas.microsoft.com/office/drawing/2014/main" val="10000"/>
                  </a:ext>
                </a:extLst>
              </a:tr>
              <a:tr h="132575">
                <a:tc>
                  <a:txBody>
                    <a:bodyPr/>
                    <a:lstStyle/>
                    <a:p>
                      <a:pPr algn="l"/>
                      <a:r>
                        <a:rPr lang="en-US" sz="1200" dirty="0"/>
                        <a:t>Employee Only</a:t>
                      </a:r>
                    </a:p>
                  </a:txBody>
                  <a:tcPr/>
                </a:tc>
                <a:tc>
                  <a:txBody>
                    <a:bodyPr/>
                    <a:lstStyle/>
                    <a:p>
                      <a:pPr algn="ctr"/>
                      <a:r>
                        <a:rPr lang="en-US" sz="1200" dirty="0"/>
                        <a:t>$39.82</a:t>
                      </a:r>
                    </a:p>
                  </a:txBody>
                  <a:tcPr>
                    <a:solidFill>
                      <a:schemeClr val="bg2"/>
                    </a:solidFill>
                  </a:tcPr>
                </a:tc>
                <a:tc>
                  <a:txBody>
                    <a:bodyPr/>
                    <a:lstStyle/>
                    <a:p>
                      <a:pPr algn="ctr"/>
                      <a:r>
                        <a:rPr lang="en-US" sz="1200" dirty="0"/>
                        <a:t>$29.96</a:t>
                      </a:r>
                    </a:p>
                  </a:txBody>
                  <a:tcPr>
                    <a:solidFill>
                      <a:schemeClr val="accent2">
                        <a:lumMod val="40000"/>
                        <a:lumOff val="60000"/>
                      </a:schemeClr>
                    </a:solidFill>
                  </a:tcPr>
                </a:tc>
                <a:tc>
                  <a:txBody>
                    <a:bodyPr/>
                    <a:lstStyle/>
                    <a:p>
                      <a:pPr algn="ctr"/>
                      <a:r>
                        <a:rPr lang="en-US" sz="1200" dirty="0"/>
                        <a:t>$18.26</a:t>
                      </a:r>
                    </a:p>
                  </a:txBody>
                  <a:tcPr>
                    <a:solidFill>
                      <a:schemeClr val="accent2">
                        <a:lumMod val="20000"/>
                        <a:lumOff val="80000"/>
                      </a:schemeClr>
                    </a:solidFill>
                  </a:tcPr>
                </a:tc>
                <a:extLst>
                  <a:ext uri="{0D108BD9-81ED-4DB2-BD59-A6C34878D82A}">
                    <a16:rowId xmlns:a16="http://schemas.microsoft.com/office/drawing/2014/main" val="10001"/>
                  </a:ext>
                </a:extLst>
              </a:tr>
              <a:tr h="218935">
                <a:tc>
                  <a:txBody>
                    <a:bodyPr/>
                    <a:lstStyle/>
                    <a:p>
                      <a:pPr algn="l"/>
                      <a:r>
                        <a:rPr lang="en-US" sz="1200" dirty="0"/>
                        <a:t>Employee</a:t>
                      </a:r>
                      <a:r>
                        <a:rPr lang="en-US" sz="1200" baseline="0" dirty="0"/>
                        <a:t> + Children</a:t>
                      </a:r>
                      <a:endParaRPr lang="en-US" sz="1200" dirty="0"/>
                    </a:p>
                  </a:txBody>
                  <a:tcPr/>
                </a:tc>
                <a:tc>
                  <a:txBody>
                    <a:bodyPr/>
                    <a:lstStyle/>
                    <a:p>
                      <a:pPr algn="ctr"/>
                      <a:r>
                        <a:rPr lang="en-US" sz="1200" dirty="0"/>
                        <a:t>$75.82</a:t>
                      </a:r>
                    </a:p>
                  </a:txBody>
                  <a:tcPr>
                    <a:solidFill>
                      <a:schemeClr val="bg2"/>
                    </a:solidFill>
                  </a:tcPr>
                </a:tc>
                <a:tc>
                  <a:txBody>
                    <a:bodyPr/>
                    <a:lstStyle/>
                    <a:p>
                      <a:pPr algn="ctr"/>
                      <a:r>
                        <a:rPr lang="en-US" sz="1200" dirty="0"/>
                        <a:t>$53.80</a:t>
                      </a:r>
                    </a:p>
                  </a:txBody>
                  <a:tcPr>
                    <a:solidFill>
                      <a:schemeClr val="accent2">
                        <a:lumMod val="40000"/>
                        <a:lumOff val="60000"/>
                      </a:schemeClr>
                    </a:solidFill>
                  </a:tcPr>
                </a:tc>
                <a:tc>
                  <a:txBody>
                    <a:bodyPr/>
                    <a:lstStyle/>
                    <a:p>
                      <a:pPr algn="ctr"/>
                      <a:r>
                        <a:rPr lang="en-US" sz="1200" dirty="0"/>
                        <a:t>$39.58</a:t>
                      </a:r>
                    </a:p>
                  </a:txBody>
                  <a:tcPr>
                    <a:solidFill>
                      <a:schemeClr val="accent2">
                        <a:lumMod val="20000"/>
                        <a:lumOff val="80000"/>
                      </a:schemeClr>
                    </a:solidFill>
                  </a:tcPr>
                </a:tc>
                <a:extLst>
                  <a:ext uri="{0D108BD9-81ED-4DB2-BD59-A6C34878D82A}">
                    <a16:rowId xmlns:a16="http://schemas.microsoft.com/office/drawing/2014/main" val="10002"/>
                  </a:ext>
                </a:extLst>
              </a:tr>
              <a:tr h="193535">
                <a:tc>
                  <a:txBody>
                    <a:bodyPr/>
                    <a:lstStyle/>
                    <a:p>
                      <a:pPr algn="l"/>
                      <a:r>
                        <a:rPr lang="en-US" sz="1200" dirty="0"/>
                        <a:t>Employee +</a:t>
                      </a:r>
                      <a:r>
                        <a:rPr lang="en-US" sz="1200" baseline="0" dirty="0"/>
                        <a:t> Child</a:t>
                      </a:r>
                      <a:endParaRPr lang="en-US" sz="1200" dirty="0"/>
                    </a:p>
                  </a:txBody>
                  <a:tcPr/>
                </a:tc>
                <a:tc>
                  <a:txBody>
                    <a:bodyPr/>
                    <a:lstStyle/>
                    <a:p>
                      <a:pPr algn="ctr"/>
                      <a:r>
                        <a:rPr lang="en-US" sz="1200" dirty="0"/>
                        <a:t>$58.64</a:t>
                      </a:r>
                    </a:p>
                  </a:txBody>
                  <a:tcPr>
                    <a:solidFill>
                      <a:schemeClr val="bg2"/>
                    </a:solidFill>
                  </a:tcPr>
                </a:tc>
                <a:tc>
                  <a:txBody>
                    <a:bodyPr/>
                    <a:lstStyle/>
                    <a:p>
                      <a:pPr algn="ctr"/>
                      <a:r>
                        <a:rPr lang="en-US" sz="1200" dirty="0"/>
                        <a:t>$44.06</a:t>
                      </a:r>
                    </a:p>
                  </a:txBody>
                  <a:tcPr>
                    <a:solidFill>
                      <a:schemeClr val="accent2">
                        <a:lumMod val="40000"/>
                        <a:lumOff val="60000"/>
                      </a:schemeClr>
                    </a:solidFill>
                  </a:tcPr>
                </a:tc>
                <a:tc>
                  <a:txBody>
                    <a:bodyPr/>
                    <a:lstStyle/>
                    <a:p>
                      <a:pPr algn="ctr"/>
                      <a:r>
                        <a:rPr lang="en-US" sz="1200" dirty="0"/>
                        <a:t>$30.24</a:t>
                      </a:r>
                    </a:p>
                  </a:txBody>
                  <a:tcPr>
                    <a:solidFill>
                      <a:schemeClr val="accent2">
                        <a:lumMod val="20000"/>
                        <a:lumOff val="80000"/>
                      </a:schemeClr>
                    </a:solidFill>
                  </a:tcPr>
                </a:tc>
                <a:extLst>
                  <a:ext uri="{0D108BD9-81ED-4DB2-BD59-A6C34878D82A}">
                    <a16:rowId xmlns:a16="http://schemas.microsoft.com/office/drawing/2014/main" val="10003"/>
                  </a:ext>
                </a:extLst>
              </a:tr>
              <a:tr h="198367">
                <a:tc>
                  <a:txBody>
                    <a:bodyPr/>
                    <a:lstStyle/>
                    <a:p>
                      <a:pPr algn="l"/>
                      <a:r>
                        <a:rPr lang="en-US" sz="1200" dirty="0"/>
                        <a:t>Employee</a:t>
                      </a:r>
                      <a:r>
                        <a:rPr lang="en-US" sz="1200" baseline="0" dirty="0"/>
                        <a:t> + Spouse</a:t>
                      </a:r>
                      <a:endParaRPr lang="en-US" sz="1200" dirty="0"/>
                    </a:p>
                  </a:txBody>
                  <a:tcPr/>
                </a:tc>
                <a:tc>
                  <a:txBody>
                    <a:bodyPr/>
                    <a:lstStyle/>
                    <a:p>
                      <a:pPr algn="ctr"/>
                      <a:r>
                        <a:rPr lang="en-US" sz="1200" dirty="0"/>
                        <a:t>$79.60</a:t>
                      </a:r>
                    </a:p>
                  </a:txBody>
                  <a:tcPr>
                    <a:solidFill>
                      <a:schemeClr val="bg2"/>
                    </a:solidFill>
                  </a:tcPr>
                </a:tc>
                <a:tc>
                  <a:txBody>
                    <a:bodyPr/>
                    <a:lstStyle/>
                    <a:p>
                      <a:pPr algn="ctr"/>
                      <a:r>
                        <a:rPr lang="en-US" sz="1200" dirty="0"/>
                        <a:t>$64.28</a:t>
                      </a:r>
                    </a:p>
                  </a:txBody>
                  <a:tcPr>
                    <a:solidFill>
                      <a:schemeClr val="accent2">
                        <a:lumMod val="40000"/>
                        <a:lumOff val="60000"/>
                      </a:schemeClr>
                    </a:solidFill>
                  </a:tcPr>
                </a:tc>
                <a:tc>
                  <a:txBody>
                    <a:bodyPr/>
                    <a:lstStyle/>
                    <a:p>
                      <a:pPr algn="ctr"/>
                      <a:r>
                        <a:rPr lang="en-US" sz="1200" dirty="0"/>
                        <a:t>$37.52</a:t>
                      </a:r>
                    </a:p>
                  </a:txBody>
                  <a:tcPr>
                    <a:solidFill>
                      <a:schemeClr val="accent2">
                        <a:lumMod val="20000"/>
                        <a:lumOff val="80000"/>
                      </a:schemeClr>
                    </a:solidFill>
                  </a:tcPr>
                </a:tc>
                <a:extLst>
                  <a:ext uri="{0D108BD9-81ED-4DB2-BD59-A6C34878D82A}">
                    <a16:rowId xmlns:a16="http://schemas.microsoft.com/office/drawing/2014/main" val="10004"/>
                  </a:ext>
                </a:extLst>
              </a:tr>
              <a:tr h="0">
                <a:tc>
                  <a:txBody>
                    <a:bodyPr/>
                    <a:lstStyle/>
                    <a:p>
                      <a:pPr algn="l"/>
                      <a:r>
                        <a:rPr lang="en-US" sz="1200" dirty="0"/>
                        <a:t>Employee</a:t>
                      </a:r>
                      <a:r>
                        <a:rPr lang="en-US" sz="1200" baseline="0" dirty="0"/>
                        <a:t> + Family</a:t>
                      </a:r>
                      <a:endParaRPr lang="en-US" sz="1200" dirty="0"/>
                    </a:p>
                  </a:txBody>
                  <a:tcPr/>
                </a:tc>
                <a:tc>
                  <a:txBody>
                    <a:bodyPr/>
                    <a:lstStyle/>
                    <a:p>
                      <a:pPr algn="ctr"/>
                      <a:r>
                        <a:rPr lang="en-US" sz="1200" dirty="0"/>
                        <a:t>$119.56</a:t>
                      </a:r>
                    </a:p>
                  </a:txBody>
                  <a:tcPr>
                    <a:solidFill>
                      <a:schemeClr val="bg2"/>
                    </a:solidFill>
                  </a:tcPr>
                </a:tc>
                <a:tc>
                  <a:txBody>
                    <a:bodyPr/>
                    <a:lstStyle/>
                    <a:p>
                      <a:pPr algn="ctr"/>
                      <a:r>
                        <a:rPr lang="en-US" sz="1200" dirty="0"/>
                        <a:t>$90.10</a:t>
                      </a:r>
                    </a:p>
                  </a:txBody>
                  <a:tcPr>
                    <a:solidFill>
                      <a:schemeClr val="accent2">
                        <a:lumMod val="40000"/>
                        <a:lumOff val="60000"/>
                      </a:schemeClr>
                    </a:solidFill>
                  </a:tcPr>
                </a:tc>
                <a:tc>
                  <a:txBody>
                    <a:bodyPr/>
                    <a:lstStyle/>
                    <a:p>
                      <a:pPr algn="ctr"/>
                      <a:r>
                        <a:rPr lang="en-US" sz="1200" dirty="0"/>
                        <a:t>$60.18</a:t>
                      </a:r>
                    </a:p>
                  </a:txBody>
                  <a:tcP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37865143"/>
              </p:ext>
            </p:extLst>
          </p:nvPr>
        </p:nvGraphicFramePr>
        <p:xfrm>
          <a:off x="677367" y="1736241"/>
          <a:ext cx="10190480" cy="2664363"/>
        </p:xfrm>
        <a:graphic>
          <a:graphicData uri="http://schemas.openxmlformats.org/drawingml/2006/table">
            <a:tbl>
              <a:tblPr firstRow="1" bandRow="1">
                <a:tableStyleId>{5C22544A-7EE6-4342-B048-85BDC9FD1C3A}</a:tableStyleId>
              </a:tblPr>
              <a:tblGrid>
                <a:gridCol w="3192350">
                  <a:extLst>
                    <a:ext uri="{9D8B030D-6E8A-4147-A177-3AD203B41FA5}">
                      <a16:colId xmlns:a16="http://schemas.microsoft.com/office/drawing/2014/main" val="20000"/>
                    </a:ext>
                  </a:extLst>
                </a:gridCol>
                <a:gridCol w="867389">
                  <a:extLst>
                    <a:ext uri="{9D8B030D-6E8A-4147-A177-3AD203B41FA5}">
                      <a16:colId xmlns:a16="http://schemas.microsoft.com/office/drawing/2014/main" val="20001"/>
                    </a:ext>
                  </a:extLst>
                </a:gridCol>
                <a:gridCol w="938926">
                  <a:extLst>
                    <a:ext uri="{9D8B030D-6E8A-4147-A177-3AD203B41FA5}">
                      <a16:colId xmlns:a16="http://schemas.microsoft.com/office/drawing/2014/main" val="20002"/>
                    </a:ext>
                  </a:extLst>
                </a:gridCol>
                <a:gridCol w="795851">
                  <a:extLst>
                    <a:ext uri="{9D8B030D-6E8A-4147-A177-3AD203B41FA5}">
                      <a16:colId xmlns:a16="http://schemas.microsoft.com/office/drawing/2014/main" val="20003"/>
                    </a:ext>
                  </a:extLst>
                </a:gridCol>
                <a:gridCol w="858447">
                  <a:extLst>
                    <a:ext uri="{9D8B030D-6E8A-4147-A177-3AD203B41FA5}">
                      <a16:colId xmlns:a16="http://schemas.microsoft.com/office/drawing/2014/main" val="20004"/>
                    </a:ext>
                  </a:extLst>
                </a:gridCol>
                <a:gridCol w="842560">
                  <a:extLst>
                    <a:ext uri="{9D8B030D-6E8A-4147-A177-3AD203B41FA5}">
                      <a16:colId xmlns:a16="http://schemas.microsoft.com/office/drawing/2014/main" val="20005"/>
                    </a:ext>
                  </a:extLst>
                </a:gridCol>
                <a:gridCol w="696150">
                  <a:extLst>
                    <a:ext uri="{9D8B030D-6E8A-4147-A177-3AD203B41FA5}">
                      <a16:colId xmlns:a16="http://schemas.microsoft.com/office/drawing/2014/main" val="20006"/>
                    </a:ext>
                  </a:extLst>
                </a:gridCol>
                <a:gridCol w="1998807">
                  <a:extLst>
                    <a:ext uri="{9D8B030D-6E8A-4147-A177-3AD203B41FA5}">
                      <a16:colId xmlns:a16="http://schemas.microsoft.com/office/drawing/2014/main" val="20007"/>
                    </a:ext>
                  </a:extLst>
                </a:gridCol>
              </a:tblGrid>
              <a:tr h="286923">
                <a:tc>
                  <a:txBody>
                    <a:bodyPr/>
                    <a:lstStyle/>
                    <a:p>
                      <a:r>
                        <a:rPr lang="en-US" sz="1200" dirty="0"/>
                        <a:t>Services</a:t>
                      </a:r>
                    </a:p>
                  </a:txBody>
                  <a:tcPr/>
                </a:tc>
                <a:tc gridSpan="3">
                  <a:txBody>
                    <a:bodyPr/>
                    <a:lstStyle/>
                    <a:p>
                      <a:pPr algn="ctr"/>
                      <a:r>
                        <a:rPr lang="en-US" sz="1200" dirty="0"/>
                        <a:t>Delta</a:t>
                      </a:r>
                      <a:r>
                        <a:rPr lang="en-US" sz="1200" baseline="0" dirty="0"/>
                        <a:t> High</a:t>
                      </a:r>
                      <a:endParaRPr lang="en-US" sz="1200" dirty="0"/>
                    </a:p>
                  </a:txBody>
                  <a:tcPr/>
                </a:tc>
                <a:tc hMerge="1">
                  <a:txBody>
                    <a:bodyPr/>
                    <a:lstStyle/>
                    <a:p>
                      <a:pPr algn="ctr"/>
                      <a:endParaRPr lang="en-US" sz="1600" dirty="0"/>
                    </a:p>
                  </a:txBody>
                  <a:tcPr/>
                </a:tc>
                <a:tc hMerge="1">
                  <a:txBody>
                    <a:bodyPr/>
                    <a:lstStyle/>
                    <a:p>
                      <a:endParaRPr lang="en-US" dirty="0"/>
                    </a:p>
                  </a:txBody>
                  <a:tcPr/>
                </a:tc>
                <a:tc gridSpan="3">
                  <a:txBody>
                    <a:bodyPr/>
                    <a:lstStyle/>
                    <a:p>
                      <a:pPr algn="ctr"/>
                      <a:r>
                        <a:rPr lang="en-US" sz="1200" dirty="0"/>
                        <a:t>Delta Low</a:t>
                      </a:r>
                    </a:p>
                  </a:txBody>
                  <a:tcPr/>
                </a:tc>
                <a:tc hMerge="1">
                  <a:txBody>
                    <a:bodyPr/>
                    <a:lstStyle/>
                    <a:p>
                      <a:pPr algn="ctr"/>
                      <a:endParaRPr lang="en-US" sz="1600" dirty="0"/>
                    </a:p>
                  </a:txBody>
                  <a:tcPr/>
                </a:tc>
                <a:tc hMerge="1">
                  <a:txBody>
                    <a:bodyPr/>
                    <a:lstStyle/>
                    <a:p>
                      <a:endParaRPr lang="en-US" dirty="0"/>
                    </a:p>
                  </a:txBody>
                  <a:tcPr/>
                </a:tc>
                <a:tc>
                  <a:txBody>
                    <a:bodyPr/>
                    <a:lstStyle/>
                    <a:p>
                      <a:pPr algn="ctr"/>
                      <a:r>
                        <a:rPr lang="en-US" sz="1200" dirty="0"/>
                        <a:t>Delta</a:t>
                      </a:r>
                      <a:r>
                        <a:rPr lang="en-US" sz="1200" baseline="0" dirty="0"/>
                        <a:t> Preventive</a:t>
                      </a:r>
                      <a:endParaRPr lang="en-US" sz="1200" dirty="0"/>
                    </a:p>
                  </a:txBody>
                  <a:tcPr/>
                </a:tc>
                <a:extLst>
                  <a:ext uri="{0D108BD9-81ED-4DB2-BD59-A6C34878D82A}">
                    <a16:rowId xmlns:a16="http://schemas.microsoft.com/office/drawing/2014/main" val="10000"/>
                  </a:ext>
                </a:extLst>
              </a:tr>
              <a:tr h="209029">
                <a:tc>
                  <a:txBody>
                    <a:bodyPr/>
                    <a:lstStyle/>
                    <a:p>
                      <a:r>
                        <a:rPr lang="en-US" sz="1200" dirty="0"/>
                        <a:t>Network</a:t>
                      </a:r>
                    </a:p>
                  </a:txBody>
                  <a:tcPr/>
                </a:tc>
                <a:tc>
                  <a:txBody>
                    <a:bodyPr/>
                    <a:lstStyle/>
                    <a:p>
                      <a:pPr algn="ctr"/>
                      <a:r>
                        <a:rPr lang="en-US" sz="1200" dirty="0"/>
                        <a:t>PPO</a:t>
                      </a:r>
                    </a:p>
                  </a:txBody>
                  <a:tcPr>
                    <a:solidFill>
                      <a:schemeClr val="bg2"/>
                    </a:solidFill>
                  </a:tcPr>
                </a:tc>
                <a:tc>
                  <a:txBody>
                    <a:bodyPr/>
                    <a:lstStyle/>
                    <a:p>
                      <a:pPr algn="ctr"/>
                      <a:r>
                        <a:rPr lang="en-US" sz="1200" dirty="0"/>
                        <a:t>Premier</a:t>
                      </a:r>
                    </a:p>
                  </a:txBody>
                  <a:tcPr>
                    <a:solidFill>
                      <a:schemeClr val="bg2"/>
                    </a:solidFill>
                  </a:tcPr>
                </a:tc>
                <a:tc>
                  <a:txBody>
                    <a:bodyPr/>
                    <a:lstStyle/>
                    <a:p>
                      <a:pPr algn="ctr"/>
                      <a:r>
                        <a:rPr lang="en-US" sz="1200" dirty="0"/>
                        <a:t>OON</a:t>
                      </a:r>
                    </a:p>
                  </a:txBody>
                  <a:tcPr>
                    <a:solidFill>
                      <a:schemeClr val="bg2"/>
                    </a:solidFill>
                  </a:tcPr>
                </a:tc>
                <a:tc>
                  <a:txBody>
                    <a:bodyPr/>
                    <a:lstStyle/>
                    <a:p>
                      <a:pPr algn="ctr"/>
                      <a:r>
                        <a:rPr lang="en-US" sz="1200" dirty="0"/>
                        <a:t>PPO</a:t>
                      </a:r>
                    </a:p>
                  </a:txBody>
                  <a:tcPr>
                    <a:solidFill>
                      <a:schemeClr val="accent2">
                        <a:lumMod val="40000"/>
                        <a:lumOff val="60000"/>
                      </a:schemeClr>
                    </a:solidFill>
                  </a:tcPr>
                </a:tc>
                <a:tc>
                  <a:txBody>
                    <a:bodyPr/>
                    <a:lstStyle/>
                    <a:p>
                      <a:pPr algn="ctr"/>
                      <a:r>
                        <a:rPr lang="en-US" sz="1200" dirty="0"/>
                        <a:t>Premier</a:t>
                      </a:r>
                    </a:p>
                  </a:txBody>
                  <a:tcPr>
                    <a:solidFill>
                      <a:schemeClr val="accent2">
                        <a:lumMod val="40000"/>
                        <a:lumOff val="60000"/>
                      </a:schemeClr>
                    </a:solidFill>
                  </a:tcPr>
                </a:tc>
                <a:tc>
                  <a:txBody>
                    <a:bodyPr/>
                    <a:lstStyle/>
                    <a:p>
                      <a:pPr algn="ctr"/>
                      <a:r>
                        <a:rPr lang="en-US" sz="1200" dirty="0"/>
                        <a:t>OON</a:t>
                      </a:r>
                    </a:p>
                  </a:txBody>
                  <a:tcPr>
                    <a:solidFill>
                      <a:schemeClr val="accent2">
                        <a:lumMod val="40000"/>
                        <a:lumOff val="60000"/>
                      </a:schemeClr>
                    </a:solidFill>
                  </a:tcPr>
                </a:tc>
                <a:tc>
                  <a:txBody>
                    <a:bodyPr/>
                    <a:lstStyle/>
                    <a:p>
                      <a:pPr algn="ctr"/>
                      <a:r>
                        <a:rPr lang="en-US" sz="1200" dirty="0"/>
                        <a:t>PPO</a:t>
                      </a:r>
                    </a:p>
                  </a:txBody>
                  <a:tcPr>
                    <a:solidFill>
                      <a:schemeClr val="accent2">
                        <a:lumMod val="20000"/>
                        <a:lumOff val="80000"/>
                      </a:schemeClr>
                    </a:solidFill>
                  </a:tcPr>
                </a:tc>
                <a:extLst>
                  <a:ext uri="{0D108BD9-81ED-4DB2-BD59-A6C34878D82A}">
                    <a16:rowId xmlns:a16="http://schemas.microsoft.com/office/drawing/2014/main" val="10001"/>
                  </a:ext>
                </a:extLst>
              </a:tr>
              <a:tr h="232979">
                <a:tc>
                  <a:txBody>
                    <a:bodyPr/>
                    <a:lstStyle/>
                    <a:p>
                      <a:r>
                        <a:rPr lang="en-US" sz="1200" dirty="0">
                          <a:solidFill>
                            <a:srgbClr val="C00000"/>
                          </a:solidFill>
                        </a:rPr>
                        <a:t>Preventive/Diagnostic</a:t>
                      </a:r>
                    </a:p>
                  </a:txBody>
                  <a:tcPr/>
                </a:tc>
                <a:tc>
                  <a:txBody>
                    <a:bodyPr/>
                    <a:lstStyle/>
                    <a:p>
                      <a:pPr algn="ctr"/>
                      <a:r>
                        <a:rPr lang="en-US" sz="1200" dirty="0"/>
                        <a:t>100%</a:t>
                      </a:r>
                    </a:p>
                  </a:txBody>
                  <a:tcPr>
                    <a:solidFill>
                      <a:schemeClr val="bg2"/>
                    </a:solidFill>
                  </a:tcPr>
                </a:tc>
                <a:tc>
                  <a:txBody>
                    <a:bodyPr/>
                    <a:lstStyle/>
                    <a:p>
                      <a:pPr algn="ctr"/>
                      <a:r>
                        <a:rPr lang="en-US" sz="1200" dirty="0"/>
                        <a:t>100%</a:t>
                      </a:r>
                    </a:p>
                  </a:txBody>
                  <a:tcPr>
                    <a:solidFill>
                      <a:schemeClr val="bg2"/>
                    </a:solidFill>
                  </a:tcPr>
                </a:tc>
                <a:tc>
                  <a:txBody>
                    <a:bodyPr/>
                    <a:lstStyle/>
                    <a:p>
                      <a:pPr algn="ctr"/>
                      <a:r>
                        <a:rPr lang="en-US" sz="1200" dirty="0"/>
                        <a:t>100%</a:t>
                      </a:r>
                    </a:p>
                  </a:txBody>
                  <a:tcPr>
                    <a:solidFill>
                      <a:schemeClr val="bg2"/>
                    </a:solidFill>
                  </a:tcPr>
                </a:tc>
                <a:tc>
                  <a:txBody>
                    <a:bodyPr/>
                    <a:lstStyle/>
                    <a:p>
                      <a:pPr algn="ctr"/>
                      <a:r>
                        <a:rPr lang="en-US" sz="1200" dirty="0"/>
                        <a:t>100%</a:t>
                      </a:r>
                    </a:p>
                  </a:txBody>
                  <a:tcPr>
                    <a:solidFill>
                      <a:schemeClr val="accent2">
                        <a:lumMod val="40000"/>
                        <a:lumOff val="60000"/>
                      </a:schemeClr>
                    </a:solidFill>
                  </a:tcPr>
                </a:tc>
                <a:tc>
                  <a:txBody>
                    <a:bodyPr/>
                    <a:lstStyle/>
                    <a:p>
                      <a:pPr algn="ctr"/>
                      <a:r>
                        <a:rPr lang="en-US" sz="1200" dirty="0"/>
                        <a:t>100%</a:t>
                      </a:r>
                    </a:p>
                  </a:txBody>
                  <a:tcPr>
                    <a:solidFill>
                      <a:schemeClr val="accent2">
                        <a:lumMod val="40000"/>
                        <a:lumOff val="60000"/>
                      </a:schemeClr>
                    </a:solidFill>
                  </a:tcPr>
                </a:tc>
                <a:tc>
                  <a:txBody>
                    <a:bodyPr/>
                    <a:lstStyle/>
                    <a:p>
                      <a:pPr algn="ctr"/>
                      <a:r>
                        <a:rPr lang="en-US" sz="1200" dirty="0"/>
                        <a:t>100%</a:t>
                      </a:r>
                    </a:p>
                  </a:txBody>
                  <a:tcPr>
                    <a:solidFill>
                      <a:schemeClr val="accent2">
                        <a:lumMod val="40000"/>
                        <a:lumOff val="60000"/>
                      </a:schemeClr>
                    </a:solidFill>
                  </a:tcPr>
                </a:tc>
                <a:tc>
                  <a:txBody>
                    <a:bodyPr/>
                    <a:lstStyle/>
                    <a:p>
                      <a:pPr algn="ctr"/>
                      <a:r>
                        <a:rPr lang="en-US" sz="1200" dirty="0"/>
                        <a:t>100%*</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sz="1200" dirty="0"/>
                        <a:t>Basic Restorative</a:t>
                      </a:r>
                    </a:p>
                    <a:p>
                      <a:r>
                        <a:rPr lang="en-US" sz="1200" i="1" dirty="0"/>
                        <a:t>(</a:t>
                      </a:r>
                      <a:r>
                        <a:rPr lang="en-US" sz="1200" i="1" dirty="0" err="1"/>
                        <a:t>Endodonics</a:t>
                      </a:r>
                      <a:r>
                        <a:rPr lang="en-US" sz="1200" i="1" dirty="0"/>
                        <a:t>,</a:t>
                      </a:r>
                      <a:r>
                        <a:rPr lang="en-US" sz="1200" i="1" baseline="0" dirty="0"/>
                        <a:t> </a:t>
                      </a:r>
                      <a:r>
                        <a:rPr lang="en-US" sz="1200" i="1" baseline="0" dirty="0" err="1"/>
                        <a:t>Periodontic</a:t>
                      </a:r>
                      <a:r>
                        <a:rPr lang="en-US" sz="1200" i="1" baseline="0" dirty="0"/>
                        <a:t> &amp; Oral Surgery)</a:t>
                      </a:r>
                      <a:endParaRPr lang="en-US" sz="1200" i="1" dirty="0"/>
                    </a:p>
                  </a:txBody>
                  <a:tcPr/>
                </a:tc>
                <a:tc>
                  <a:txBody>
                    <a:bodyPr/>
                    <a:lstStyle/>
                    <a:p>
                      <a:pPr algn="ctr"/>
                      <a:r>
                        <a:rPr lang="en-US" sz="1200" dirty="0"/>
                        <a:t>85%*</a:t>
                      </a:r>
                    </a:p>
                  </a:txBody>
                  <a:tcPr>
                    <a:solidFill>
                      <a:schemeClr val="bg2"/>
                    </a:solidFill>
                  </a:tcPr>
                </a:tc>
                <a:tc>
                  <a:txBody>
                    <a:bodyPr/>
                    <a:lstStyle/>
                    <a:p>
                      <a:pPr algn="ctr"/>
                      <a:r>
                        <a:rPr lang="en-US" sz="1200" dirty="0"/>
                        <a:t>70%*</a:t>
                      </a:r>
                    </a:p>
                  </a:txBody>
                  <a:tcPr>
                    <a:solidFill>
                      <a:schemeClr val="bg2"/>
                    </a:solidFill>
                  </a:tcPr>
                </a:tc>
                <a:tc>
                  <a:txBody>
                    <a:bodyPr/>
                    <a:lstStyle/>
                    <a:p>
                      <a:pPr algn="ctr"/>
                      <a:r>
                        <a:rPr lang="en-US" sz="1200" dirty="0"/>
                        <a:t>70%*</a:t>
                      </a:r>
                    </a:p>
                  </a:txBody>
                  <a:tcPr>
                    <a:solidFill>
                      <a:schemeClr val="bg2"/>
                    </a:solidFill>
                  </a:tcPr>
                </a:tc>
                <a:tc>
                  <a:txBody>
                    <a:bodyPr/>
                    <a:lstStyle/>
                    <a:p>
                      <a:pPr algn="ctr"/>
                      <a:r>
                        <a:rPr lang="en-US" sz="1200" dirty="0"/>
                        <a:t>75%*</a:t>
                      </a:r>
                    </a:p>
                  </a:txBody>
                  <a:tcPr>
                    <a:solidFill>
                      <a:schemeClr val="accent2">
                        <a:lumMod val="40000"/>
                        <a:lumOff val="60000"/>
                      </a:schemeClr>
                    </a:solidFill>
                  </a:tcPr>
                </a:tc>
                <a:tc>
                  <a:txBody>
                    <a:bodyPr/>
                    <a:lstStyle/>
                    <a:p>
                      <a:pPr algn="ctr"/>
                      <a:r>
                        <a:rPr lang="en-US" sz="1200" dirty="0"/>
                        <a:t>70%*</a:t>
                      </a:r>
                    </a:p>
                  </a:txBody>
                  <a:tcPr>
                    <a:solidFill>
                      <a:schemeClr val="accent2">
                        <a:lumMod val="40000"/>
                        <a:lumOff val="60000"/>
                      </a:schemeClr>
                    </a:solidFill>
                  </a:tcPr>
                </a:tc>
                <a:tc>
                  <a:txBody>
                    <a:bodyPr/>
                    <a:lstStyle/>
                    <a:p>
                      <a:pPr algn="ctr"/>
                      <a:r>
                        <a:rPr lang="en-US" sz="1200" dirty="0"/>
                        <a:t>70%*</a:t>
                      </a:r>
                    </a:p>
                  </a:txBody>
                  <a:tcPr>
                    <a:solidFill>
                      <a:schemeClr val="accent2">
                        <a:lumMod val="40000"/>
                        <a:lumOff val="60000"/>
                      </a:schemeClr>
                    </a:solidFill>
                  </a:tcPr>
                </a:tc>
                <a:tc>
                  <a:txBody>
                    <a:bodyPr/>
                    <a:lstStyle/>
                    <a:p>
                      <a:pPr algn="ctr"/>
                      <a:r>
                        <a:rPr lang="en-US" sz="1200" dirty="0"/>
                        <a:t>80%*</a:t>
                      </a:r>
                    </a:p>
                  </a:txBody>
                  <a:tcPr>
                    <a:solidFill>
                      <a:schemeClr val="accent2">
                        <a:lumMod val="20000"/>
                        <a:lumOff val="80000"/>
                      </a:schemeClr>
                    </a:solidFill>
                  </a:tcPr>
                </a:tc>
                <a:extLst>
                  <a:ext uri="{0D108BD9-81ED-4DB2-BD59-A6C34878D82A}">
                    <a16:rowId xmlns:a16="http://schemas.microsoft.com/office/drawing/2014/main" val="10003"/>
                  </a:ext>
                </a:extLst>
              </a:tr>
              <a:tr h="248219">
                <a:tc>
                  <a:txBody>
                    <a:bodyPr/>
                    <a:lstStyle/>
                    <a:p>
                      <a:r>
                        <a:rPr lang="en-US" sz="1200" dirty="0"/>
                        <a:t>Major Restorative</a:t>
                      </a:r>
                    </a:p>
                  </a:txBody>
                  <a:tcPr/>
                </a:tc>
                <a:tc>
                  <a:txBody>
                    <a:bodyPr/>
                    <a:lstStyle/>
                    <a:p>
                      <a:pPr algn="ctr"/>
                      <a:r>
                        <a:rPr lang="en-US" sz="1200" dirty="0"/>
                        <a:t>60%*</a:t>
                      </a:r>
                    </a:p>
                  </a:txBody>
                  <a:tcPr>
                    <a:solidFill>
                      <a:schemeClr val="bg2"/>
                    </a:solidFill>
                  </a:tcPr>
                </a:tc>
                <a:tc>
                  <a:txBody>
                    <a:bodyPr/>
                    <a:lstStyle/>
                    <a:p>
                      <a:pPr algn="ctr"/>
                      <a:r>
                        <a:rPr lang="en-US" sz="1200" dirty="0"/>
                        <a:t>50%*</a:t>
                      </a:r>
                    </a:p>
                  </a:txBody>
                  <a:tcPr>
                    <a:solidFill>
                      <a:schemeClr val="bg2"/>
                    </a:solidFill>
                  </a:tcPr>
                </a:tc>
                <a:tc>
                  <a:txBody>
                    <a:bodyPr/>
                    <a:lstStyle/>
                    <a:p>
                      <a:pPr algn="ctr"/>
                      <a:r>
                        <a:rPr lang="en-US" sz="1200" dirty="0"/>
                        <a:t>50%*</a:t>
                      </a:r>
                    </a:p>
                  </a:txBody>
                  <a:tcPr>
                    <a:solidFill>
                      <a:schemeClr val="bg2"/>
                    </a:solidFill>
                  </a:tcPr>
                </a:tc>
                <a:tc>
                  <a:txBody>
                    <a:bodyPr/>
                    <a:lstStyle/>
                    <a:p>
                      <a:pPr algn="ctr"/>
                      <a:r>
                        <a:rPr lang="en-US" sz="1200" dirty="0"/>
                        <a:t>60%*</a:t>
                      </a:r>
                    </a:p>
                  </a:txBody>
                  <a:tcPr>
                    <a:solidFill>
                      <a:schemeClr val="accent2">
                        <a:lumMod val="40000"/>
                        <a:lumOff val="60000"/>
                      </a:schemeClr>
                    </a:solidFill>
                  </a:tcPr>
                </a:tc>
                <a:tc>
                  <a:txBody>
                    <a:bodyPr/>
                    <a:lstStyle/>
                    <a:p>
                      <a:pPr algn="ctr"/>
                      <a:r>
                        <a:rPr lang="en-US" sz="1200" dirty="0"/>
                        <a:t>50%*</a:t>
                      </a:r>
                    </a:p>
                  </a:txBody>
                  <a:tcPr>
                    <a:solidFill>
                      <a:schemeClr val="accent2">
                        <a:lumMod val="40000"/>
                        <a:lumOff val="60000"/>
                      </a:schemeClr>
                    </a:solidFill>
                  </a:tcPr>
                </a:tc>
                <a:tc>
                  <a:txBody>
                    <a:bodyPr/>
                    <a:lstStyle/>
                    <a:p>
                      <a:pPr algn="ctr"/>
                      <a:r>
                        <a:rPr lang="en-US" sz="1200" dirty="0"/>
                        <a:t>50%*</a:t>
                      </a:r>
                    </a:p>
                  </a:txBody>
                  <a:tcPr>
                    <a:solidFill>
                      <a:schemeClr val="accent2">
                        <a:lumMod val="40000"/>
                        <a:lumOff val="60000"/>
                      </a:schemeClr>
                    </a:solidFill>
                  </a:tcPr>
                </a:tc>
                <a:tc>
                  <a:txBody>
                    <a:bodyPr/>
                    <a:lstStyle/>
                    <a:p>
                      <a:pPr algn="ctr"/>
                      <a:r>
                        <a:rPr lang="en-US" sz="1200" dirty="0"/>
                        <a:t>N/A</a:t>
                      </a:r>
                    </a:p>
                  </a:txBody>
                  <a:tcPr>
                    <a:solidFill>
                      <a:schemeClr val="accent2">
                        <a:lumMod val="20000"/>
                        <a:lumOff val="80000"/>
                      </a:schemeClr>
                    </a:solidFill>
                  </a:tcPr>
                </a:tc>
                <a:extLst>
                  <a:ext uri="{0D108BD9-81ED-4DB2-BD59-A6C34878D82A}">
                    <a16:rowId xmlns:a16="http://schemas.microsoft.com/office/drawing/2014/main" val="10004"/>
                  </a:ext>
                </a:extLst>
              </a:tr>
              <a:tr h="229349">
                <a:tc>
                  <a:txBody>
                    <a:bodyPr/>
                    <a:lstStyle/>
                    <a:p>
                      <a:r>
                        <a:rPr lang="en-US" sz="1200" dirty="0"/>
                        <a:t>Orthodontic</a:t>
                      </a:r>
                    </a:p>
                  </a:txBody>
                  <a:tcPr/>
                </a:tc>
                <a:tc gridSpan="3">
                  <a:txBody>
                    <a:bodyPr/>
                    <a:lstStyle/>
                    <a:p>
                      <a:pPr algn="ctr"/>
                      <a:r>
                        <a:rPr lang="en-US" sz="1200" dirty="0"/>
                        <a:t>50% (Child Only</a:t>
                      </a:r>
                      <a:r>
                        <a:rPr lang="en-US" sz="1200" baseline="0" dirty="0"/>
                        <a:t> to age 26)</a:t>
                      </a:r>
                    </a:p>
                  </a:txBody>
                  <a:tcPr>
                    <a:solidFill>
                      <a:schemeClr val="bg2"/>
                    </a:solidFill>
                  </a:tcPr>
                </a:tc>
                <a:tc hMerge="1">
                  <a:txBody>
                    <a:bodyPr/>
                    <a:lstStyle/>
                    <a:p>
                      <a:pPr algn="ctr"/>
                      <a:endParaRPr lang="en-US" sz="1400" baseline="0" dirty="0"/>
                    </a:p>
                  </a:txBody>
                  <a:tcPr/>
                </a:tc>
                <a:tc hMerge="1">
                  <a:txBody>
                    <a:bodyPr/>
                    <a:lstStyle/>
                    <a:p>
                      <a:pPr algn="ctr"/>
                      <a:endParaRPr lang="en-US" sz="1400" dirty="0"/>
                    </a:p>
                  </a:txBody>
                  <a:tcPr/>
                </a:tc>
                <a:tc gridSpan="3">
                  <a:txBody>
                    <a:bodyPr/>
                    <a:lstStyle/>
                    <a:p>
                      <a:pPr algn="ctr"/>
                      <a:r>
                        <a:rPr lang="en-US" sz="1200" dirty="0"/>
                        <a:t>N/A</a:t>
                      </a:r>
                    </a:p>
                  </a:txBody>
                  <a:tcPr>
                    <a:solidFill>
                      <a:schemeClr val="accent2">
                        <a:lumMod val="40000"/>
                        <a:lumOff val="60000"/>
                      </a:schemeClr>
                    </a:solidFill>
                  </a:tcPr>
                </a:tc>
                <a:tc hMerge="1">
                  <a:txBody>
                    <a:bodyPr/>
                    <a:lstStyle/>
                    <a:p>
                      <a:pPr algn="ctr"/>
                      <a:endParaRPr lang="en-US" sz="1400" baseline="0" dirty="0"/>
                    </a:p>
                  </a:txBody>
                  <a:tcPr/>
                </a:tc>
                <a:tc hMerge="1">
                  <a:txBody>
                    <a:bodyPr/>
                    <a:lstStyle/>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N/A</a:t>
                      </a:r>
                    </a:p>
                  </a:txBody>
                  <a:tcPr>
                    <a:solidFill>
                      <a:schemeClr val="accent2">
                        <a:lumMod val="20000"/>
                        <a:lumOff val="80000"/>
                      </a:schemeClr>
                    </a:solidFill>
                  </a:tcPr>
                </a:tc>
                <a:extLst>
                  <a:ext uri="{0D108BD9-81ED-4DB2-BD59-A6C34878D82A}">
                    <a16:rowId xmlns:a16="http://schemas.microsoft.com/office/drawing/2014/main" val="10005"/>
                  </a:ext>
                </a:extLst>
              </a:tr>
              <a:tr h="248219">
                <a:tc>
                  <a:txBody>
                    <a:bodyPr/>
                    <a:lstStyle/>
                    <a:p>
                      <a:r>
                        <a:rPr lang="en-US" sz="1200" dirty="0"/>
                        <a:t>Per Person Per Calendar Year Deductible</a:t>
                      </a:r>
                    </a:p>
                  </a:txBody>
                  <a:tcPr/>
                </a:tc>
                <a:tc gridSpan="3">
                  <a:txBody>
                    <a:bodyPr/>
                    <a:lstStyle/>
                    <a:p>
                      <a:pPr algn="ctr"/>
                      <a:r>
                        <a:rPr lang="en-US" sz="1200" dirty="0"/>
                        <a:t>(was</a:t>
                      </a:r>
                      <a:r>
                        <a:rPr lang="en-US" sz="1200" baseline="0" dirty="0"/>
                        <a:t> $50/$150)</a:t>
                      </a:r>
                    </a:p>
                  </a:txBody>
                  <a:tcPr>
                    <a:solidFill>
                      <a:schemeClr val="bg2"/>
                    </a:solidFill>
                  </a:tcPr>
                </a:tc>
                <a:tc hMerge="1">
                  <a:txBody>
                    <a:bodyPr/>
                    <a:lstStyle/>
                    <a:p>
                      <a:pPr algn="ctr"/>
                      <a:endParaRPr lang="en-US" sz="1400" dirty="0"/>
                    </a:p>
                  </a:txBody>
                  <a:tcPr/>
                </a:tc>
                <a:tc hMerge="1">
                  <a:txBody>
                    <a:bodyPr/>
                    <a:lstStyle/>
                    <a:p>
                      <a:endParaRPr lang="en-US" sz="1400" dirty="0"/>
                    </a:p>
                  </a:txBody>
                  <a:tcPr/>
                </a:tc>
                <a:tc gridSpan="3">
                  <a:txBody>
                    <a:bodyPr/>
                    <a:lstStyle/>
                    <a:p>
                      <a:pPr algn="ctr"/>
                      <a:r>
                        <a:rPr lang="en-US" sz="1200" dirty="0"/>
                        <a:t>(was $100/$200)</a:t>
                      </a:r>
                    </a:p>
                  </a:txBody>
                  <a:tcPr>
                    <a:solidFill>
                      <a:schemeClr val="accent2">
                        <a:lumMod val="40000"/>
                        <a:lumOff val="60000"/>
                      </a:schemeClr>
                    </a:solidFill>
                  </a:tcPr>
                </a:tc>
                <a:tc hMerge="1">
                  <a:txBody>
                    <a:bodyPr/>
                    <a:lstStyle/>
                    <a:p>
                      <a:pPr algn="ctr"/>
                      <a:endParaRPr lang="en-US" sz="1400" baseline="0" dirty="0"/>
                    </a:p>
                  </a:txBody>
                  <a:tcPr/>
                </a:tc>
                <a:tc hMerge="1">
                  <a:txBody>
                    <a:bodyPr/>
                    <a:lstStyle/>
                    <a:p>
                      <a:endParaRPr lang="en-US" sz="1400" dirty="0"/>
                    </a:p>
                  </a:txBody>
                  <a:tcPr/>
                </a:tc>
                <a:tc>
                  <a:txBody>
                    <a:bodyPr/>
                    <a:lstStyle/>
                    <a:p>
                      <a:pPr algn="ctr"/>
                      <a:r>
                        <a:rPr lang="en-US" sz="1200" dirty="0"/>
                        <a:t>$50/$100</a:t>
                      </a:r>
                    </a:p>
                  </a:txBody>
                  <a:tcPr>
                    <a:solidFill>
                      <a:schemeClr val="accent2">
                        <a:lumMod val="20000"/>
                        <a:lumOff val="80000"/>
                      </a:schemeClr>
                    </a:solidFill>
                  </a:tcPr>
                </a:tc>
                <a:extLst>
                  <a:ext uri="{0D108BD9-81ED-4DB2-BD59-A6C34878D82A}">
                    <a16:rowId xmlns:a16="http://schemas.microsoft.com/office/drawing/2014/main" val="10006"/>
                  </a:ext>
                </a:extLst>
              </a:tr>
              <a:tr h="248219">
                <a:tc>
                  <a:txBody>
                    <a:bodyPr/>
                    <a:lstStyle/>
                    <a:p>
                      <a:r>
                        <a:rPr lang="en-US" sz="1200" dirty="0"/>
                        <a:t>Annual Benefit Maximum</a:t>
                      </a:r>
                    </a:p>
                  </a:txBody>
                  <a:tcPr/>
                </a:tc>
                <a:tc gridSpan="3">
                  <a:txBody>
                    <a:bodyPr/>
                    <a:lstStyle/>
                    <a:p>
                      <a:pPr algn="ctr"/>
                      <a:r>
                        <a:rPr lang="en-US" sz="1200" dirty="0"/>
                        <a:t>$2000 Per Person</a:t>
                      </a:r>
                    </a:p>
                  </a:txBody>
                  <a:tcPr>
                    <a:solidFill>
                      <a:schemeClr val="bg2"/>
                    </a:solidFill>
                  </a:tcPr>
                </a:tc>
                <a:tc hMerge="1">
                  <a:txBody>
                    <a:bodyPr/>
                    <a:lstStyle/>
                    <a:p>
                      <a:endParaRPr lang="en-US"/>
                    </a:p>
                  </a:txBody>
                  <a:tcPr/>
                </a:tc>
                <a:tc hMerge="1">
                  <a:txBody>
                    <a:bodyPr/>
                    <a:lstStyle/>
                    <a:p>
                      <a:endParaRPr lang="en-US"/>
                    </a:p>
                  </a:txBody>
                  <a:tcPr/>
                </a:tc>
                <a:tc gridSpan="3">
                  <a:txBody>
                    <a:bodyPr/>
                    <a:lstStyle/>
                    <a:p>
                      <a:pPr algn="ctr"/>
                      <a:r>
                        <a:rPr lang="en-US" sz="1200" dirty="0"/>
                        <a:t>$1000 Per Person</a:t>
                      </a: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r>
                        <a:rPr lang="en-US" sz="1200" dirty="0"/>
                        <a:t>$750 Per Person</a:t>
                      </a:r>
                    </a:p>
                  </a:txBody>
                  <a:tcPr>
                    <a:solidFill>
                      <a:schemeClr val="accent2">
                        <a:lumMod val="20000"/>
                        <a:lumOff val="80000"/>
                      </a:schemeClr>
                    </a:solidFill>
                  </a:tcPr>
                </a:tc>
                <a:extLst>
                  <a:ext uri="{0D108BD9-81ED-4DB2-BD59-A6C34878D82A}">
                    <a16:rowId xmlns:a16="http://schemas.microsoft.com/office/drawing/2014/main" val="10007"/>
                  </a:ext>
                </a:extLst>
              </a:tr>
              <a:tr h="248219">
                <a:tc>
                  <a:txBody>
                    <a:bodyPr/>
                    <a:lstStyle/>
                    <a:p>
                      <a:r>
                        <a:rPr lang="en-US" sz="1200" dirty="0"/>
                        <a:t>Orthodontic Benefit</a:t>
                      </a:r>
                      <a:r>
                        <a:rPr lang="en-US" sz="1200" baseline="0" dirty="0"/>
                        <a:t> Maximum</a:t>
                      </a:r>
                      <a:endParaRPr lang="en-US" sz="1200" dirty="0"/>
                    </a:p>
                  </a:txBody>
                  <a:tcPr/>
                </a:tc>
                <a:tc gridSpan="3">
                  <a:txBody>
                    <a:bodyPr/>
                    <a:lstStyle/>
                    <a:p>
                      <a:pPr algn="ctr"/>
                      <a:r>
                        <a:rPr lang="en-US" sz="1200" dirty="0"/>
                        <a:t>Unlimited per Child</a:t>
                      </a:r>
                    </a:p>
                  </a:txBody>
                  <a:tcPr>
                    <a:solidFill>
                      <a:schemeClr val="bg2"/>
                    </a:solidFill>
                  </a:tcPr>
                </a:tc>
                <a:tc hMerge="1">
                  <a:txBody>
                    <a:bodyPr/>
                    <a:lstStyle/>
                    <a:p>
                      <a:endParaRPr lang="en-US"/>
                    </a:p>
                  </a:txBody>
                  <a:tcPr/>
                </a:tc>
                <a:tc hMerge="1">
                  <a:txBody>
                    <a:bodyPr/>
                    <a:lstStyle/>
                    <a:p>
                      <a:endParaRPr lang="en-US"/>
                    </a:p>
                  </a:txBody>
                  <a:tcPr/>
                </a:tc>
                <a:tc gridSpan="3">
                  <a:txBody>
                    <a:bodyPr/>
                    <a:lstStyle/>
                    <a:p>
                      <a:pPr algn="ctr"/>
                      <a:r>
                        <a:rPr lang="en-US" sz="1200" dirty="0"/>
                        <a:t>N/A</a:t>
                      </a: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r>
                        <a:rPr lang="en-US" sz="1200" dirty="0"/>
                        <a:t>N/A</a:t>
                      </a:r>
                    </a:p>
                  </a:txBody>
                  <a:tcP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
        <p:nvSpPr>
          <p:cNvPr id="17" name="Content Placeholder 2"/>
          <p:cNvSpPr txBox="1">
            <a:spLocks/>
          </p:cNvSpPr>
          <p:nvPr/>
        </p:nvSpPr>
        <p:spPr>
          <a:xfrm>
            <a:off x="589136" y="1410922"/>
            <a:ext cx="5878506" cy="538344"/>
          </a:xfrm>
          <a:prstGeom prst="rect">
            <a:avLst/>
          </a:prstGeom>
        </p:spPr>
        <p:txBody>
          <a:bodyPr>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a:spcBef>
                <a:spcPts val="0"/>
              </a:spcBef>
              <a:buClr>
                <a:srgbClr val="F15323"/>
              </a:buClr>
              <a:buFont typeface="Wingdings" panose="05000000000000000000" pitchFamily="2" charset="2"/>
              <a:buNone/>
            </a:pPr>
            <a:r>
              <a:rPr lang="en-US" sz="1600" b="1" dirty="0">
                <a:cs typeface="Arial" panose="020B0604020202020204" pitchFamily="34" charset="0"/>
              </a:rPr>
              <a:t>Employee pays full cost of dental plan.</a:t>
            </a:r>
            <a:endParaRPr lang="en-US" sz="1600" dirty="0">
              <a:cs typeface="Arial" panose="020B0604020202020204" pitchFamily="34" charset="0"/>
            </a:endParaRPr>
          </a:p>
        </p:txBody>
      </p:sp>
      <p:sp>
        <p:nvSpPr>
          <p:cNvPr id="10" name="TextBox 9"/>
          <p:cNvSpPr txBox="1"/>
          <p:nvPr/>
        </p:nvSpPr>
        <p:spPr>
          <a:xfrm>
            <a:off x="9620456" y="4394438"/>
            <a:ext cx="1335622" cy="276999"/>
          </a:xfrm>
          <a:prstGeom prst="rect">
            <a:avLst/>
          </a:prstGeom>
          <a:noFill/>
        </p:spPr>
        <p:txBody>
          <a:bodyPr wrap="none" rtlCol="0">
            <a:spAutoFit/>
          </a:bodyPr>
          <a:lstStyle/>
          <a:p>
            <a:r>
              <a:rPr lang="en-US" sz="1200" dirty="0"/>
              <a:t>*After Deductible</a:t>
            </a:r>
          </a:p>
        </p:txBody>
      </p:sp>
    </p:spTree>
    <p:extLst>
      <p:ext uri="{BB962C8B-B14F-4D97-AF65-F5344CB8AC3E}">
        <p14:creationId xmlns:p14="http://schemas.microsoft.com/office/powerpoint/2010/main" val="30321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18" y="242817"/>
            <a:ext cx="3931920" cy="1102625"/>
          </a:xfrm>
        </p:spPr>
        <p:txBody>
          <a:bodyPr/>
          <a:lstStyle/>
          <a:p>
            <a:r>
              <a:rPr lang="en-US" dirty="0"/>
              <a:t>VISION – VSP</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083" y="4794637"/>
            <a:ext cx="1291266" cy="20633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652" y="404404"/>
            <a:ext cx="1401930" cy="779452"/>
          </a:xfrm>
          <a:prstGeom prst="rect">
            <a:avLst/>
          </a:prstGeom>
        </p:spPr>
      </p:pic>
      <p:sp>
        <p:nvSpPr>
          <p:cNvPr id="15" name="TextBox 14"/>
          <p:cNvSpPr txBox="1"/>
          <p:nvPr/>
        </p:nvSpPr>
        <p:spPr>
          <a:xfrm>
            <a:off x="6314790" y="5406638"/>
            <a:ext cx="4768449" cy="1107996"/>
          </a:xfrm>
          <a:prstGeom prst="rect">
            <a:avLst/>
          </a:prstGeom>
          <a:noFill/>
        </p:spPr>
        <p:txBody>
          <a:bodyPr wrap="square" rtlCol="0">
            <a:spAutoFit/>
          </a:bodyPr>
          <a:lstStyle/>
          <a:p>
            <a:r>
              <a:rPr lang="en-US" b="1" dirty="0">
                <a:solidFill>
                  <a:srgbClr val="5C7231"/>
                </a:solidFill>
                <a:latin typeface="Arial" panose="020B0604020202020204" pitchFamily="34" charset="0"/>
                <a:cs typeface="Arial" panose="020B0604020202020204" pitchFamily="34" charset="0"/>
              </a:rPr>
              <a:t>Savings Tip!</a:t>
            </a:r>
          </a:p>
          <a:p>
            <a:r>
              <a:rPr lang="en-US" sz="1600" dirty="0">
                <a:latin typeface="Arial" panose="020B0604020202020204" pitchFamily="34" charset="0"/>
                <a:cs typeface="Arial" panose="020B0604020202020204" pitchFamily="34" charset="0"/>
              </a:rPr>
              <a:t>Visit </a:t>
            </a:r>
            <a:r>
              <a:rPr lang="en-US" sz="1600" dirty="0">
                <a:solidFill>
                  <a:srgbClr val="00B0F0"/>
                </a:solidFill>
                <a:latin typeface="Arial" panose="020B0604020202020204" pitchFamily="34" charset="0"/>
                <a:cs typeface="Arial" panose="020B0604020202020204" pitchFamily="34" charset="0"/>
              </a:rPr>
              <a:t>vsp.com</a:t>
            </a:r>
            <a:r>
              <a:rPr lang="en-US" sz="1600" dirty="0">
                <a:latin typeface="Arial" panose="020B0604020202020204" pitchFamily="34" charset="0"/>
                <a:cs typeface="Arial" panose="020B0604020202020204" pitchFamily="34" charset="0"/>
              </a:rPr>
              <a:t> for Coupons to use on brand name frames, discounts on laser vision correction, and additional savings for many vision products.</a:t>
            </a:r>
            <a:endParaRPr lang="en-US" sz="1600" dirty="0"/>
          </a:p>
        </p:txBody>
      </p:sp>
      <p:graphicFrame>
        <p:nvGraphicFramePr>
          <p:cNvPr id="18" name="Table 17"/>
          <p:cNvGraphicFramePr>
            <a:graphicFrameLocks noGrp="1"/>
          </p:cNvGraphicFramePr>
          <p:nvPr>
            <p:extLst>
              <p:ext uri="{D42A27DB-BD31-4B8C-83A1-F6EECF244321}">
                <p14:modId xmlns:p14="http://schemas.microsoft.com/office/powerpoint/2010/main" val="67576680"/>
              </p:ext>
            </p:extLst>
          </p:nvPr>
        </p:nvGraphicFramePr>
        <p:xfrm>
          <a:off x="1121682" y="4299746"/>
          <a:ext cx="4691032" cy="2011680"/>
        </p:xfrm>
        <a:graphic>
          <a:graphicData uri="http://schemas.openxmlformats.org/drawingml/2006/table">
            <a:tbl>
              <a:tblPr firstRow="1" bandRow="1">
                <a:tableStyleId>{5C22544A-7EE6-4342-B048-85BDC9FD1C3A}</a:tableStyleId>
              </a:tblPr>
              <a:tblGrid>
                <a:gridCol w="2243667">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gridCol w="1277471">
                  <a:extLst>
                    <a:ext uri="{9D8B030D-6E8A-4147-A177-3AD203B41FA5}">
                      <a16:colId xmlns:a16="http://schemas.microsoft.com/office/drawing/2014/main" val="20002"/>
                    </a:ext>
                  </a:extLst>
                </a:gridCol>
              </a:tblGrid>
              <a:tr h="212340">
                <a:tc>
                  <a:txBody>
                    <a:bodyPr/>
                    <a:lstStyle/>
                    <a:p>
                      <a:endParaRPr lang="en-US" sz="1600" dirty="0"/>
                    </a:p>
                  </a:txBody>
                  <a:tcPr/>
                </a:tc>
                <a:tc>
                  <a:txBody>
                    <a:bodyPr/>
                    <a:lstStyle/>
                    <a:p>
                      <a:pPr algn="ctr"/>
                      <a:r>
                        <a:rPr lang="en-US" sz="1600" dirty="0"/>
                        <a:t>Base</a:t>
                      </a:r>
                    </a:p>
                  </a:txBody>
                  <a:tcPr/>
                </a:tc>
                <a:tc>
                  <a:txBody>
                    <a:bodyPr/>
                    <a:lstStyle/>
                    <a:p>
                      <a:pPr algn="ctr"/>
                      <a:r>
                        <a:rPr lang="en-US" sz="1600" dirty="0"/>
                        <a:t>Buy-up</a:t>
                      </a:r>
                    </a:p>
                  </a:txBody>
                  <a:tcPr/>
                </a:tc>
                <a:extLst>
                  <a:ext uri="{0D108BD9-81ED-4DB2-BD59-A6C34878D82A}">
                    <a16:rowId xmlns:a16="http://schemas.microsoft.com/office/drawing/2014/main" val="10000"/>
                  </a:ext>
                </a:extLst>
              </a:tr>
              <a:tr h="213236">
                <a:tc>
                  <a:txBody>
                    <a:bodyPr/>
                    <a:lstStyle/>
                    <a:p>
                      <a:r>
                        <a:rPr lang="en-US" sz="1600" dirty="0"/>
                        <a:t>Employee</a:t>
                      </a:r>
                    </a:p>
                  </a:txBody>
                  <a:tcPr/>
                </a:tc>
                <a:tc>
                  <a:txBody>
                    <a:bodyPr/>
                    <a:lstStyle/>
                    <a:p>
                      <a:pPr algn="ctr"/>
                      <a:r>
                        <a:rPr lang="en-US" sz="1600" dirty="0"/>
                        <a:t>$0.00</a:t>
                      </a:r>
                    </a:p>
                  </a:txBody>
                  <a:tcPr/>
                </a:tc>
                <a:tc>
                  <a:txBody>
                    <a:bodyPr/>
                    <a:lstStyle/>
                    <a:p>
                      <a:pPr algn="ctr"/>
                      <a:r>
                        <a:rPr lang="en-US" sz="1600" dirty="0"/>
                        <a:t>$5.75</a:t>
                      </a:r>
                    </a:p>
                  </a:txBody>
                  <a:tcPr/>
                </a:tc>
                <a:extLst>
                  <a:ext uri="{0D108BD9-81ED-4DB2-BD59-A6C34878D82A}">
                    <a16:rowId xmlns:a16="http://schemas.microsoft.com/office/drawing/2014/main" val="10001"/>
                  </a:ext>
                </a:extLst>
              </a:tr>
              <a:tr h="133450">
                <a:tc>
                  <a:txBody>
                    <a:bodyPr/>
                    <a:lstStyle/>
                    <a:p>
                      <a:r>
                        <a:rPr lang="en-US" sz="1600" dirty="0"/>
                        <a:t>Employee + Children</a:t>
                      </a:r>
                    </a:p>
                  </a:txBody>
                  <a:tcPr/>
                </a:tc>
                <a:tc>
                  <a:txBody>
                    <a:bodyPr/>
                    <a:lstStyle/>
                    <a:p>
                      <a:pPr algn="ctr"/>
                      <a:r>
                        <a:rPr lang="en-US" sz="1600" dirty="0"/>
                        <a:t>$7.46</a:t>
                      </a:r>
                    </a:p>
                  </a:txBody>
                  <a:tcPr/>
                </a:tc>
                <a:tc>
                  <a:txBody>
                    <a:bodyPr/>
                    <a:lstStyle/>
                    <a:p>
                      <a:pPr algn="ctr"/>
                      <a:r>
                        <a:rPr lang="en-US" sz="1600" dirty="0"/>
                        <a:t>$19.79</a:t>
                      </a:r>
                    </a:p>
                  </a:txBody>
                  <a:tcPr/>
                </a:tc>
                <a:extLst>
                  <a:ext uri="{0D108BD9-81ED-4DB2-BD59-A6C34878D82A}">
                    <a16:rowId xmlns:a16="http://schemas.microsoft.com/office/drawing/2014/main" val="10002"/>
                  </a:ext>
                </a:extLst>
              </a:tr>
              <a:tr h="201582">
                <a:tc>
                  <a:txBody>
                    <a:bodyPr/>
                    <a:lstStyle/>
                    <a:p>
                      <a:r>
                        <a:rPr lang="en-US" sz="1600" dirty="0"/>
                        <a:t>Employee</a:t>
                      </a:r>
                      <a:r>
                        <a:rPr lang="en-US" sz="1600" baseline="0" dirty="0"/>
                        <a:t> + Child</a:t>
                      </a:r>
                      <a:endParaRPr lang="en-US" sz="1600" dirty="0"/>
                    </a:p>
                  </a:txBody>
                  <a:tcPr/>
                </a:tc>
                <a:tc>
                  <a:txBody>
                    <a:bodyPr/>
                    <a:lstStyle/>
                    <a:p>
                      <a:pPr algn="ctr"/>
                      <a:r>
                        <a:rPr lang="en-US" sz="1600" dirty="0"/>
                        <a:t>$6.28</a:t>
                      </a:r>
                    </a:p>
                  </a:txBody>
                  <a:tcPr/>
                </a:tc>
                <a:tc>
                  <a:txBody>
                    <a:bodyPr/>
                    <a:lstStyle/>
                    <a:p>
                      <a:pPr algn="ctr"/>
                      <a:r>
                        <a:rPr lang="en-US" sz="1600" dirty="0"/>
                        <a:t>$17.55</a:t>
                      </a:r>
                    </a:p>
                  </a:txBody>
                  <a:tcPr/>
                </a:tc>
                <a:extLst>
                  <a:ext uri="{0D108BD9-81ED-4DB2-BD59-A6C34878D82A}">
                    <a16:rowId xmlns:a16="http://schemas.microsoft.com/office/drawing/2014/main" val="10003"/>
                  </a:ext>
                </a:extLst>
              </a:tr>
              <a:tr h="148690">
                <a:tc>
                  <a:txBody>
                    <a:bodyPr/>
                    <a:lstStyle/>
                    <a:p>
                      <a:r>
                        <a:rPr lang="en-US" sz="1600" dirty="0"/>
                        <a:t>Employee + Spouse</a:t>
                      </a:r>
                    </a:p>
                  </a:txBody>
                  <a:tcPr/>
                </a:tc>
                <a:tc>
                  <a:txBody>
                    <a:bodyPr/>
                    <a:lstStyle/>
                    <a:p>
                      <a:pPr algn="ctr"/>
                      <a:r>
                        <a:rPr lang="en-US" sz="1600" dirty="0"/>
                        <a:t>$6.56</a:t>
                      </a:r>
                    </a:p>
                  </a:txBody>
                  <a:tcPr/>
                </a:tc>
                <a:tc>
                  <a:txBody>
                    <a:bodyPr/>
                    <a:lstStyle/>
                    <a:p>
                      <a:pPr algn="ctr"/>
                      <a:r>
                        <a:rPr lang="en-US" sz="1600" dirty="0"/>
                        <a:t>$18.09</a:t>
                      </a:r>
                    </a:p>
                  </a:txBody>
                  <a:tcPr/>
                </a:tc>
                <a:extLst>
                  <a:ext uri="{0D108BD9-81ED-4DB2-BD59-A6C34878D82A}">
                    <a16:rowId xmlns:a16="http://schemas.microsoft.com/office/drawing/2014/main" val="10004"/>
                  </a:ext>
                </a:extLst>
              </a:tr>
              <a:tr h="149587">
                <a:tc>
                  <a:txBody>
                    <a:bodyPr/>
                    <a:lstStyle/>
                    <a:p>
                      <a:r>
                        <a:rPr lang="en-US" sz="1600" dirty="0"/>
                        <a:t>Employee +</a:t>
                      </a:r>
                      <a:r>
                        <a:rPr lang="en-US" sz="1600" baseline="0" dirty="0"/>
                        <a:t> Family</a:t>
                      </a:r>
                      <a:endParaRPr lang="en-US" sz="1600" dirty="0"/>
                    </a:p>
                  </a:txBody>
                  <a:tcPr/>
                </a:tc>
                <a:tc>
                  <a:txBody>
                    <a:bodyPr/>
                    <a:lstStyle/>
                    <a:p>
                      <a:pPr algn="ctr"/>
                      <a:r>
                        <a:rPr lang="en-US" sz="1600" dirty="0"/>
                        <a:t>$15.82</a:t>
                      </a:r>
                    </a:p>
                  </a:txBody>
                  <a:tcPr/>
                </a:tc>
                <a:tc>
                  <a:txBody>
                    <a:bodyPr/>
                    <a:lstStyle/>
                    <a:p>
                      <a:pPr algn="ctr"/>
                      <a:r>
                        <a:rPr lang="en-US" sz="1600" dirty="0"/>
                        <a:t>$35.50</a:t>
                      </a:r>
                    </a:p>
                  </a:txBody>
                  <a:tcPr/>
                </a:tc>
                <a:extLst>
                  <a:ext uri="{0D108BD9-81ED-4DB2-BD59-A6C34878D82A}">
                    <a16:rowId xmlns:a16="http://schemas.microsoft.com/office/drawing/2014/main" val="10005"/>
                  </a:ext>
                </a:extLst>
              </a:tr>
            </a:tbl>
          </a:graphicData>
        </a:graphic>
      </p:graphicFrame>
      <p:grpSp>
        <p:nvGrpSpPr>
          <p:cNvPr id="19" name="Group 18"/>
          <p:cNvGrpSpPr/>
          <p:nvPr/>
        </p:nvGrpSpPr>
        <p:grpSpPr>
          <a:xfrm>
            <a:off x="9151202" y="1592649"/>
            <a:ext cx="2290193" cy="1904783"/>
            <a:chOff x="9221523" y="1037736"/>
            <a:chExt cx="2290193" cy="1904783"/>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523" y="1344058"/>
              <a:ext cx="2290193" cy="1598461"/>
            </a:xfrm>
            <a:prstGeom prst="rect">
              <a:avLst/>
            </a:prstGeom>
          </p:spPr>
        </p:pic>
        <p:sp>
          <p:nvSpPr>
            <p:cNvPr id="21" name="TextBox 20"/>
            <p:cNvSpPr txBox="1"/>
            <p:nvPr/>
          </p:nvSpPr>
          <p:spPr>
            <a:xfrm>
              <a:off x="9399508" y="1037736"/>
              <a:ext cx="1683731" cy="369332"/>
            </a:xfrm>
            <a:prstGeom prst="rect">
              <a:avLst/>
            </a:prstGeom>
            <a:noFill/>
          </p:spPr>
          <p:txBody>
            <a:bodyPr wrap="none" rtlCol="0">
              <a:spAutoFit/>
            </a:bodyPr>
            <a:lstStyle/>
            <a:p>
              <a:r>
                <a:rPr lang="en-US" dirty="0"/>
                <a:t>VSP Mobile App</a:t>
              </a:r>
            </a:p>
          </p:txBody>
        </p:sp>
      </p:grpSp>
      <p:sp>
        <p:nvSpPr>
          <p:cNvPr id="14" name="Content Placeholder 2"/>
          <p:cNvSpPr txBox="1">
            <a:spLocks/>
          </p:cNvSpPr>
          <p:nvPr/>
        </p:nvSpPr>
        <p:spPr>
          <a:xfrm>
            <a:off x="1027590" y="1519485"/>
            <a:ext cx="8414531" cy="2357431"/>
          </a:xfrm>
          <a:prstGeom prst="rect">
            <a:avLst/>
          </a:prstGeom>
        </p:spPr>
        <p:txBody>
          <a:bodyPr>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buClr>
                <a:schemeClr val="tx1"/>
              </a:buClr>
              <a:buFont typeface="Arial" panose="020B0604020202020204" pitchFamily="34" charset="0"/>
              <a:buChar char="•"/>
            </a:pPr>
            <a:r>
              <a:rPr lang="en-US" b="1" dirty="0">
                <a:cs typeface="Arial" panose="020B0604020202020204" pitchFamily="34" charset="0"/>
              </a:rPr>
              <a:t>Must Know</a:t>
            </a:r>
            <a:r>
              <a:rPr lang="en-US" dirty="0">
                <a:cs typeface="Arial" panose="020B0604020202020204" pitchFamily="34" charset="0"/>
              </a:rPr>
              <a:t>:</a:t>
            </a:r>
          </a:p>
          <a:p>
            <a:pPr lvl="1">
              <a:buClr>
                <a:srgbClr val="F15323"/>
              </a:buClr>
              <a:buFont typeface="Arial" panose="020B0604020202020204" pitchFamily="34" charset="0"/>
              <a:buChar char="•"/>
            </a:pPr>
            <a:r>
              <a:rPr lang="en-US" dirty="0">
                <a:cs typeface="Arial" panose="020B0604020202020204" pitchFamily="34" charset="0"/>
              </a:rPr>
              <a:t>No ID Card Needed!  Just Provide Your Name and SSN To The Provider</a:t>
            </a:r>
          </a:p>
          <a:p>
            <a:pPr lvl="1">
              <a:buClr>
                <a:srgbClr val="F15323"/>
              </a:buClr>
              <a:buFont typeface="Arial" panose="020B0604020202020204" pitchFamily="34" charset="0"/>
              <a:buChar char="•"/>
            </a:pPr>
            <a:r>
              <a:rPr lang="en-US" dirty="0">
                <a:cs typeface="Arial" panose="020B0604020202020204" pitchFamily="34" charset="0"/>
              </a:rPr>
              <a:t>NSU pays for the Employee Only Base Plan</a:t>
            </a:r>
          </a:p>
          <a:p>
            <a:pPr>
              <a:buClr>
                <a:schemeClr val="tx1"/>
              </a:buClr>
              <a:buFont typeface="Arial" panose="020B0604020202020204" pitchFamily="34" charset="0"/>
              <a:buChar char="•"/>
            </a:pPr>
            <a:r>
              <a:rPr lang="en-US" b="1" dirty="0">
                <a:cs typeface="Arial" panose="020B0604020202020204" pitchFamily="34" charset="0"/>
              </a:rPr>
              <a:t>Plan: Base Option and </a:t>
            </a:r>
            <a:r>
              <a:rPr lang="en-US" b="1" dirty="0">
                <a:solidFill>
                  <a:srgbClr val="53C6F5"/>
                </a:solidFill>
                <a:cs typeface="Arial" panose="020B0604020202020204" pitchFamily="34" charset="0"/>
              </a:rPr>
              <a:t>Enhanced Option</a:t>
            </a:r>
            <a:r>
              <a:rPr lang="en-US" dirty="0">
                <a:cs typeface="Arial" panose="020B0604020202020204" pitchFamily="34" charset="0"/>
              </a:rPr>
              <a:t>	</a:t>
            </a:r>
          </a:p>
          <a:p>
            <a:pPr lvl="1">
              <a:buClr>
                <a:srgbClr val="F15323"/>
              </a:buClr>
              <a:buFont typeface="Arial" panose="020B0604020202020204" pitchFamily="34" charset="0"/>
              <a:buChar char="•"/>
            </a:pPr>
            <a:r>
              <a:rPr lang="en-US" dirty="0">
                <a:cs typeface="Arial" panose="020B0604020202020204" pitchFamily="34" charset="0"/>
              </a:rPr>
              <a:t>$10 Exams, $25 Materials (Lenses or Contacts), Frames ($150-$170 Allowable)</a:t>
            </a:r>
          </a:p>
          <a:p>
            <a:pPr lvl="1">
              <a:buClr>
                <a:srgbClr val="F15323"/>
              </a:buClr>
              <a:buFont typeface="Arial" panose="020B0604020202020204" pitchFamily="34" charset="0"/>
              <a:buChar char="•"/>
            </a:pPr>
            <a:r>
              <a:rPr lang="en-US" dirty="0">
                <a:cs typeface="Arial" panose="020B0604020202020204" pitchFamily="34" charset="0"/>
              </a:rPr>
              <a:t>Your Provider Network is “VSP Choice”</a:t>
            </a:r>
          </a:p>
          <a:p>
            <a:pPr lvl="1">
              <a:buClr>
                <a:srgbClr val="F15323"/>
              </a:buClr>
              <a:buFont typeface="Arial" panose="020B0604020202020204" pitchFamily="34" charset="0"/>
              <a:buChar char="•"/>
            </a:pPr>
            <a:r>
              <a:rPr lang="en-US" dirty="0">
                <a:solidFill>
                  <a:srgbClr val="00B0F0"/>
                </a:solidFill>
                <a:cs typeface="Arial" panose="020B0604020202020204" pitchFamily="34" charset="0"/>
              </a:rPr>
              <a:t>Buy-up allows you to buy a second pair of glasses or contacts for a $25 copay</a:t>
            </a:r>
          </a:p>
        </p:txBody>
      </p:sp>
    </p:spTree>
    <p:extLst>
      <p:ext uri="{BB962C8B-B14F-4D97-AF65-F5344CB8AC3E}">
        <p14:creationId xmlns:p14="http://schemas.microsoft.com/office/powerpoint/2010/main" val="31060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2CDF2C-3B23-415A-BB46-52794BDE4D94}"/>
              </a:ext>
            </a:extLst>
          </p:cNvPr>
          <p:cNvPicPr>
            <a:picLocks noChangeAspect="1"/>
          </p:cNvPicPr>
          <p:nvPr/>
        </p:nvPicPr>
        <p:blipFill>
          <a:blip r:embed="rId2"/>
          <a:stretch>
            <a:fillRect/>
          </a:stretch>
        </p:blipFill>
        <p:spPr>
          <a:xfrm>
            <a:off x="159798" y="160154"/>
            <a:ext cx="11851689" cy="6533609"/>
          </a:xfrm>
          <a:prstGeom prst="rect">
            <a:avLst/>
          </a:prstGeom>
        </p:spPr>
      </p:pic>
    </p:spTree>
    <p:extLst>
      <p:ext uri="{BB962C8B-B14F-4D97-AF65-F5344CB8AC3E}">
        <p14:creationId xmlns:p14="http://schemas.microsoft.com/office/powerpoint/2010/main" val="28146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openxmlformats.org/package/2006/metadata/core-properties"/>
    <ds:schemaRef ds:uri="http://purl.org/dc/dcmitype/"/>
    <ds:schemaRef ds:uri="4873beb7-5857-4685-be1f-d57550cc96cc"/>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1261</TotalTime>
  <Words>3785</Words>
  <Application>Microsoft Office PowerPoint</Application>
  <PresentationFormat>Widescreen</PresentationFormat>
  <Paragraphs>477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Corbel</vt:lpstr>
      <vt:lpstr>Euphemia</vt:lpstr>
      <vt:lpstr>Times New Roman</vt:lpstr>
      <vt:lpstr>Wingdings</vt:lpstr>
      <vt:lpstr>Basis</vt:lpstr>
      <vt:lpstr>Welcome to New Hire Orientation </vt:lpstr>
      <vt:lpstr>MEDICAL – BLUECROSS BLUESHIELD</vt:lpstr>
      <vt:lpstr>MEDICAL – BLUECROSS BLUESHIELD</vt:lpstr>
      <vt:lpstr>MEDICAL –  BLUECROSS BLUESHIELD</vt:lpstr>
      <vt:lpstr>HSA,  FSA &amp; Limited FSA</vt:lpstr>
      <vt:lpstr>New Name -ZERO</vt:lpstr>
      <vt:lpstr>DENTAL – DELTA DENTAL</vt:lpstr>
      <vt:lpstr>VISION – VSP</vt:lpstr>
      <vt:lpstr>PowerPoint Presentation</vt:lpstr>
      <vt:lpstr>BASIC LIFE INSURANCE –  THE STANDARD</vt:lpstr>
      <vt:lpstr>VOLUNTARY LIFE INSURANCE –  THE STANDARD</vt:lpstr>
      <vt:lpstr>SHORT TERM DISABILITY –  THE STANDARD</vt:lpstr>
      <vt:lpstr>LONG TERM DISABILITY –  THE STANDARD</vt:lpstr>
      <vt:lpstr>EMPLOYEE ASSISTANCE PROGRAM – THE STANDARD</vt:lpstr>
      <vt:lpstr>VOLUNTARY BENEFITS – METLIFE &amp; AMERICAN FIDELITY</vt:lpstr>
      <vt:lpstr>IMPORTANT REMINDERS</vt:lpstr>
      <vt:lpstr>TBX ONLINE ENROLLMENT PORTAL</vt:lpstr>
      <vt:lpstr>Quick Reference Guide continued.</vt:lpstr>
      <vt:lpstr>Quick Reference Guide continued.</vt:lpstr>
      <vt:lpstr>Quick Reference Guide continued.</vt:lpstr>
      <vt:lpstr>RETIREMENT ACCOUNTS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Cox, Carrie</dc:creator>
  <cp:lastModifiedBy>SHERMAINE MCNACK</cp:lastModifiedBy>
  <cp:revision>91</cp:revision>
  <dcterms:created xsi:type="dcterms:W3CDTF">2020-09-08T16:57:52Z</dcterms:created>
  <dcterms:modified xsi:type="dcterms:W3CDTF">2021-07-13T18:42:50Z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