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33"/>
  </p:notesMasterIdLst>
  <p:handoutMasterIdLst>
    <p:handoutMasterId r:id="rId34"/>
  </p:handoutMasterIdLst>
  <p:sldIdLst>
    <p:sldId id="332" r:id="rId5"/>
    <p:sldId id="307" r:id="rId6"/>
    <p:sldId id="256" r:id="rId7"/>
    <p:sldId id="325" r:id="rId8"/>
    <p:sldId id="310" r:id="rId9"/>
    <p:sldId id="263" r:id="rId10"/>
    <p:sldId id="311" r:id="rId11"/>
    <p:sldId id="334" r:id="rId12"/>
    <p:sldId id="328" r:id="rId13"/>
    <p:sldId id="326" r:id="rId14"/>
    <p:sldId id="335" r:id="rId15"/>
    <p:sldId id="313" r:id="rId16"/>
    <p:sldId id="314" r:id="rId17"/>
    <p:sldId id="316" r:id="rId18"/>
    <p:sldId id="317" r:id="rId19"/>
    <p:sldId id="318" r:id="rId20"/>
    <p:sldId id="322" r:id="rId21"/>
    <p:sldId id="319" r:id="rId22"/>
    <p:sldId id="276" r:id="rId23"/>
    <p:sldId id="279" r:id="rId24"/>
    <p:sldId id="278" r:id="rId25"/>
    <p:sldId id="329" r:id="rId26"/>
    <p:sldId id="330" r:id="rId27"/>
    <p:sldId id="331" r:id="rId28"/>
    <p:sldId id="287" r:id="rId29"/>
    <p:sldId id="333" r:id="rId30"/>
    <p:sldId id="324" r:id="rId31"/>
    <p:sldId id="300"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8B15"/>
    <a:srgbClr val="C0D83E"/>
    <a:srgbClr val="F78411"/>
    <a:srgbClr val="EFEDE3"/>
    <a:srgbClr val="5C72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94660"/>
  </p:normalViewPr>
  <p:slideViewPr>
    <p:cSldViewPr snapToGrid="0" showGuides="1">
      <p:cViewPr varScale="1">
        <p:scale>
          <a:sx n="114" d="100"/>
          <a:sy n="114" d="100"/>
        </p:scale>
        <p:origin x="642" y="114"/>
      </p:cViewPr>
      <p:guideLst>
        <p:guide orient="horz" pos="2160"/>
        <p:guide pos="3840"/>
      </p:guideLst>
    </p:cSldViewPr>
  </p:slideViewPr>
  <p:notesTextViewPr>
    <p:cViewPr>
      <p:scale>
        <a:sx n="3" d="2"/>
        <a:sy n="3" d="2"/>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2/6/2024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2/6/2024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02B9795-92DC-40DC-A1CA-9A4B349D7824}" type="datetimeFigureOut">
              <a:rPr lang="en-US" smtClean="0"/>
              <a:pPr/>
              <a:t>2/6/2024</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FF54DE5-C571-48E8-A5BC-B369434E2F44}" type="slidenum">
              <a:rPr lang="en-US" smtClean="0"/>
              <a:pPr/>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300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287451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191239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201245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808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2B9795-92DC-40DC-A1CA-9A4B349D7824}"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121731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2B9795-92DC-40DC-A1CA-9A4B349D7824}" type="datetimeFigureOut">
              <a:rPr lang="en-US" smtClean="0"/>
              <a:t>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90053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2B9795-92DC-40DC-A1CA-9A4B349D7824}" type="datetimeFigureOut">
              <a:rPr lang="en-US" smtClean="0"/>
              <a:t>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24319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smtClean="0"/>
              <a:t>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178641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410453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2732252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402B9795-92DC-40DC-A1CA-9A4B349D7824}" type="datetimeFigureOut">
              <a:rPr lang="en-US" smtClean="0"/>
              <a:pPr/>
              <a:t>2/6/2024</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42176989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mailto:rxngo@transitionrx.com" TargetMode="External"/><Relationship Id="rId2" Type="http://schemas.openxmlformats.org/officeDocument/2006/relationships/image" Target="../media/image20.emf"/><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gif"/><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gi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www.ok2retire.com/" TargetMode="External"/><Relationship Id="rId2" Type="http://schemas.openxmlformats.org/officeDocument/2006/relationships/hyperlink" Target="http://www.ok.gov/tr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gi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gi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ompass.empyreanbenefits.com/okheei" TargetMode="External"/><Relationship Id="rId2" Type="http://schemas.openxmlformats.org/officeDocument/2006/relationships/hyperlink" Target="mailto:smith46@nsuok.edu" TargetMode="External"/><Relationship Id="rId1" Type="http://schemas.openxmlformats.org/officeDocument/2006/relationships/slideLayout" Target="../slideLayouts/slideLayout2.xml"/><Relationship Id="rId4" Type="http://schemas.openxmlformats.org/officeDocument/2006/relationships/hyperlink" Target="mailto:safetyservices@nsuok.edu"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3" descr="Open book on table, blurred shelves of books in background">
            <a:extLst>
              <a:ext uri="{FF2B5EF4-FFF2-40B4-BE49-F238E27FC236}">
                <a16:creationId xmlns:a16="http://schemas.microsoft.com/office/drawing/2014/main" id="{C1FA2A20-F66B-47F5-BCC6-EC5597E231BF}"/>
              </a:ext>
            </a:extLst>
          </p:cNvPr>
          <p:cNvPicPr>
            <a:picLocks noGrp="1" noChangeAspect="1"/>
          </p:cNvPicPr>
          <p:nvPr>
            <p:ph type="pic" sz="quarter" idx="4294967295"/>
          </p:nvPr>
        </p:nvPicPr>
        <p:blipFill>
          <a:blip r:embed="rId2" cstate="print">
            <a:extLst>
              <a:ext uri="{28A0092B-C50C-407E-A947-70E740481C1C}">
                <a14:useLocalDpi xmlns:a14="http://schemas.microsoft.com/office/drawing/2010/main" val="0"/>
              </a:ext>
            </a:extLst>
          </a:blip>
          <a:srcRect l="8895" r="8895"/>
          <a:stretch>
            <a:fillRect/>
          </a:stretch>
        </p:blipFill>
        <p:spPr>
          <a:xfrm>
            <a:off x="6721767" y="1310655"/>
            <a:ext cx="5210175" cy="4208463"/>
          </a:xfrm>
        </p:spPr>
      </p:pic>
      <p:sp>
        <p:nvSpPr>
          <p:cNvPr id="2" name="Title 1">
            <a:extLst>
              <a:ext uri="{FF2B5EF4-FFF2-40B4-BE49-F238E27FC236}">
                <a16:creationId xmlns:a16="http://schemas.microsoft.com/office/drawing/2014/main" id="{72BB09E5-B390-44F3-AC54-5CF6655264B2}"/>
              </a:ext>
            </a:extLst>
          </p:cNvPr>
          <p:cNvSpPr>
            <a:spLocks noGrp="1"/>
          </p:cNvSpPr>
          <p:nvPr>
            <p:ph type="ctrTitle" idx="4294967295"/>
          </p:nvPr>
        </p:nvSpPr>
        <p:spPr>
          <a:xfrm>
            <a:off x="694944" y="2185587"/>
            <a:ext cx="5674995" cy="2219325"/>
          </a:xfrm>
        </p:spPr>
        <p:style>
          <a:lnRef idx="2">
            <a:schemeClr val="accent1"/>
          </a:lnRef>
          <a:fillRef idx="1">
            <a:schemeClr val="lt1"/>
          </a:fillRef>
          <a:effectRef idx="0">
            <a:schemeClr val="accent1"/>
          </a:effectRef>
          <a:fontRef idx="minor">
            <a:schemeClr val="dk1"/>
          </a:fontRef>
        </p:style>
        <p:txBody>
          <a:bodyPr/>
          <a:lstStyle/>
          <a:p>
            <a:pPr algn="ctr"/>
            <a:r>
              <a:rPr lang="en-US" dirty="0">
                <a:solidFill>
                  <a:schemeClr val="tx1"/>
                </a:solidFill>
              </a:rPr>
              <a:t>Welcome to New Hire Orientation</a:t>
            </a:r>
            <a:endParaRPr lang="en-US" dirty="0"/>
          </a:p>
        </p:txBody>
      </p:sp>
      <p:pic>
        <p:nvPicPr>
          <p:cNvPr id="7" name="Picture 6">
            <a:extLst>
              <a:ext uri="{FF2B5EF4-FFF2-40B4-BE49-F238E27FC236}">
                <a16:creationId xmlns:a16="http://schemas.microsoft.com/office/drawing/2014/main" id="{8207D968-925F-4873-AA59-4ECDDE8FAF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00" y="670456"/>
            <a:ext cx="3869772" cy="1280399"/>
          </a:xfrm>
          <a:prstGeom prst="rect">
            <a:avLst/>
          </a:prstGeom>
        </p:spPr>
      </p:pic>
      <p:pic>
        <p:nvPicPr>
          <p:cNvPr id="4" name="Picture 3">
            <a:extLst>
              <a:ext uri="{FF2B5EF4-FFF2-40B4-BE49-F238E27FC236}">
                <a16:creationId xmlns:a16="http://schemas.microsoft.com/office/drawing/2014/main" id="{EF3124D3-2C6C-40F5-90D8-EAB26571790C}"/>
              </a:ext>
            </a:extLst>
          </p:cNvPr>
          <p:cNvPicPr>
            <a:picLocks noChangeAspect="1"/>
          </p:cNvPicPr>
          <p:nvPr/>
        </p:nvPicPr>
        <p:blipFill>
          <a:blip r:embed="rId4"/>
          <a:stretch>
            <a:fillRect/>
          </a:stretch>
        </p:blipFill>
        <p:spPr>
          <a:xfrm>
            <a:off x="1562747" y="4706701"/>
            <a:ext cx="3939387" cy="1480843"/>
          </a:xfrm>
          <a:prstGeom prst="rect">
            <a:avLst/>
          </a:prstGeom>
        </p:spPr>
      </p:pic>
    </p:spTree>
    <p:extLst>
      <p:ext uri="{BB962C8B-B14F-4D97-AF65-F5344CB8AC3E}">
        <p14:creationId xmlns:p14="http://schemas.microsoft.com/office/powerpoint/2010/main" val="6165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69434D-1BE5-40D2-A1CF-2FE1D3757EE4}"/>
              </a:ext>
            </a:extLst>
          </p:cNvPr>
          <p:cNvPicPr>
            <a:picLocks noChangeAspect="1"/>
          </p:cNvPicPr>
          <p:nvPr/>
        </p:nvPicPr>
        <p:blipFill>
          <a:blip r:embed="rId2"/>
          <a:stretch>
            <a:fillRect/>
          </a:stretch>
        </p:blipFill>
        <p:spPr>
          <a:xfrm>
            <a:off x="6929308" y="594292"/>
            <a:ext cx="3109058" cy="836582"/>
          </a:xfrm>
          <a:prstGeom prst="rect">
            <a:avLst/>
          </a:prstGeom>
        </p:spPr>
      </p:pic>
      <p:sp>
        <p:nvSpPr>
          <p:cNvPr id="3" name="Content Placeholder 2">
            <a:extLst>
              <a:ext uri="{FF2B5EF4-FFF2-40B4-BE49-F238E27FC236}">
                <a16:creationId xmlns:a16="http://schemas.microsoft.com/office/drawing/2014/main" id="{3AB97FBA-4F52-4D22-8BCF-7B22EEC5E522}"/>
              </a:ext>
            </a:extLst>
          </p:cNvPr>
          <p:cNvSpPr>
            <a:spLocks noGrp="1"/>
          </p:cNvSpPr>
          <p:nvPr>
            <p:ph sz="half" idx="1"/>
          </p:nvPr>
        </p:nvSpPr>
        <p:spPr>
          <a:xfrm>
            <a:off x="463491" y="1904301"/>
            <a:ext cx="5460897" cy="4513277"/>
          </a:xfrm>
        </p:spPr>
        <p:txBody>
          <a:bodyPr>
            <a:normAutofit fontScale="70000" lnSpcReduction="20000"/>
          </a:bodyPr>
          <a:lstStyle/>
          <a:p>
            <a:pPr marL="45720" indent="0">
              <a:spcBef>
                <a:spcPts val="600"/>
              </a:spcBef>
              <a:spcAft>
                <a:spcPts val="600"/>
              </a:spcAft>
              <a:buNone/>
            </a:pPr>
            <a:r>
              <a:rPr lang="en-US" sz="2900" dirty="0">
                <a:solidFill>
                  <a:schemeClr val="accent1">
                    <a:lumMod val="75000"/>
                  </a:schemeClr>
                </a:solidFill>
              </a:rPr>
              <a:t>1. Check that your medication is covered at rxngo.com  - search by therapeutic category or medication name</a:t>
            </a:r>
          </a:p>
          <a:p>
            <a:pPr marL="45720" indent="0">
              <a:spcBef>
                <a:spcPts val="600"/>
              </a:spcBef>
              <a:spcAft>
                <a:spcPts val="600"/>
              </a:spcAft>
              <a:buNone/>
            </a:pPr>
            <a:r>
              <a:rPr lang="en-US" sz="2900" dirty="0">
                <a:solidFill>
                  <a:schemeClr val="accent1">
                    <a:lumMod val="75000"/>
                  </a:schemeClr>
                </a:solidFill>
              </a:rPr>
              <a:t>2. Create Profile or use Self-Service Portal at rxngo.com to sign up and manage prescriptions. You can also provide details to customer service at 888.697.9646</a:t>
            </a:r>
          </a:p>
          <a:p>
            <a:pPr marL="45720" indent="0">
              <a:spcBef>
                <a:spcPts val="600"/>
              </a:spcBef>
              <a:spcAft>
                <a:spcPts val="600"/>
              </a:spcAft>
              <a:buNone/>
            </a:pPr>
            <a:r>
              <a:rPr lang="en-US" sz="2900" dirty="0">
                <a:solidFill>
                  <a:schemeClr val="accent1">
                    <a:lumMod val="75000"/>
                  </a:schemeClr>
                </a:solidFill>
              </a:rPr>
              <a:t>3. Any Questions? Email</a:t>
            </a:r>
            <a:r>
              <a:rPr lang="en-US" sz="2900" dirty="0"/>
              <a:t> </a:t>
            </a:r>
            <a:r>
              <a:rPr lang="en-US" sz="2900" dirty="0">
                <a:hlinkClick r:id="rId3"/>
              </a:rPr>
              <a:t>rxngo@transitionrx.com</a:t>
            </a:r>
            <a:endParaRPr lang="en-US" sz="2900" dirty="0"/>
          </a:p>
          <a:p>
            <a:pPr marL="45720" indent="0" algn="ctr">
              <a:buNone/>
            </a:pPr>
            <a:r>
              <a:rPr lang="en-US" sz="3300" b="1" dirty="0">
                <a:solidFill>
                  <a:schemeClr val="accent1">
                    <a:lumMod val="75000"/>
                  </a:schemeClr>
                </a:solidFill>
              </a:rPr>
              <a:t>OR</a:t>
            </a:r>
          </a:p>
          <a:p>
            <a:pPr marL="45720" indent="0">
              <a:buNone/>
            </a:pPr>
            <a:r>
              <a:rPr lang="en-US" sz="2500" dirty="0">
                <a:solidFill>
                  <a:schemeClr val="accent1">
                    <a:lumMod val="75000"/>
                  </a:schemeClr>
                </a:solidFill>
              </a:rPr>
              <a:t>Mail your completed Patient Profile Form and original prescription(s) to Rx 'n Go at the following address:</a:t>
            </a:r>
          </a:p>
          <a:p>
            <a:pPr marL="45720" indent="0">
              <a:buNone/>
            </a:pPr>
            <a:endParaRPr lang="en-US" sz="1800" b="1" dirty="0">
              <a:solidFill>
                <a:schemeClr val="accent1">
                  <a:lumMod val="75000"/>
                </a:schemeClr>
              </a:solidFill>
            </a:endParaRPr>
          </a:p>
          <a:p>
            <a:pPr marL="45720" indent="0" algn="ctr">
              <a:spcBef>
                <a:spcPts val="600"/>
              </a:spcBef>
              <a:buNone/>
            </a:pPr>
            <a:r>
              <a:rPr lang="pt-BR" sz="2900" b="1" dirty="0">
                <a:solidFill>
                  <a:schemeClr val="accent1">
                    <a:lumMod val="75000"/>
                  </a:schemeClr>
                </a:solidFill>
              </a:rPr>
              <a:t>Rx 'n Go c/o Transition Pharmacy </a:t>
            </a:r>
          </a:p>
          <a:p>
            <a:pPr marL="45720" indent="0" algn="ctr">
              <a:spcBef>
                <a:spcPts val="600"/>
              </a:spcBef>
              <a:buNone/>
            </a:pPr>
            <a:r>
              <a:rPr lang="en-US" sz="2900" b="1" dirty="0">
                <a:solidFill>
                  <a:schemeClr val="accent1">
                    <a:lumMod val="75000"/>
                  </a:schemeClr>
                </a:solidFill>
              </a:rPr>
              <a:t>2546 Metropolitan Dr</a:t>
            </a:r>
          </a:p>
          <a:p>
            <a:pPr marL="45720" indent="0" algn="ctr">
              <a:spcBef>
                <a:spcPts val="600"/>
              </a:spcBef>
              <a:buNone/>
            </a:pPr>
            <a:r>
              <a:rPr lang="en-US" sz="2900" b="1" dirty="0" err="1">
                <a:solidFill>
                  <a:schemeClr val="accent1">
                    <a:lumMod val="75000"/>
                  </a:schemeClr>
                </a:solidFill>
              </a:rPr>
              <a:t>Trevose</a:t>
            </a:r>
            <a:r>
              <a:rPr lang="en-US" sz="2900" b="1" dirty="0">
                <a:solidFill>
                  <a:schemeClr val="accent1">
                    <a:lumMod val="75000"/>
                  </a:schemeClr>
                </a:solidFill>
              </a:rPr>
              <a:t>, PA 19053</a:t>
            </a:r>
            <a:endParaRPr lang="en-US" sz="1800" b="1" dirty="0">
              <a:solidFill>
                <a:schemeClr val="accent1">
                  <a:lumMod val="75000"/>
                </a:schemeClr>
              </a:solidFill>
            </a:endParaRPr>
          </a:p>
        </p:txBody>
      </p:sp>
      <p:sp>
        <p:nvSpPr>
          <p:cNvPr id="4" name="Content Placeholder 3">
            <a:extLst>
              <a:ext uri="{FF2B5EF4-FFF2-40B4-BE49-F238E27FC236}">
                <a16:creationId xmlns:a16="http://schemas.microsoft.com/office/drawing/2014/main" id="{78ED1CAC-01CB-4D43-903F-F55ED2A7AE71}"/>
              </a:ext>
            </a:extLst>
          </p:cNvPr>
          <p:cNvSpPr>
            <a:spLocks noGrp="1"/>
          </p:cNvSpPr>
          <p:nvPr>
            <p:ph sz="half" idx="2"/>
          </p:nvPr>
        </p:nvSpPr>
        <p:spPr>
          <a:xfrm>
            <a:off x="6267611" y="1904301"/>
            <a:ext cx="5460897" cy="4513277"/>
          </a:xfrm>
        </p:spPr>
        <p:txBody>
          <a:bodyPr>
            <a:normAutofit fontScale="70000" lnSpcReduction="20000"/>
          </a:bodyPr>
          <a:lstStyle/>
          <a:p>
            <a:pPr marL="45720" indent="0">
              <a:spcBef>
                <a:spcPts val="600"/>
              </a:spcBef>
              <a:buNone/>
            </a:pPr>
            <a:r>
              <a:rPr lang="en-US" sz="2600" dirty="0">
                <a:solidFill>
                  <a:schemeClr val="accent1">
                    <a:lumMod val="75000"/>
                  </a:schemeClr>
                </a:solidFill>
              </a:rPr>
              <a:t>Have your physician E-Scribe, phone or fax your prescription(s) directly to Rx 'n Go:</a:t>
            </a:r>
          </a:p>
          <a:p>
            <a:pPr marL="45720" indent="0">
              <a:buNone/>
            </a:pPr>
            <a:r>
              <a:rPr lang="en-US" sz="2600" dirty="0">
                <a:solidFill>
                  <a:schemeClr val="accent1">
                    <a:lumMod val="75000"/>
                  </a:schemeClr>
                </a:solidFill>
              </a:rPr>
              <a:t>• E-Scribe: Rx 'n Go fulfillment pharmacy, Transition Pharmacy PA NPI #: 1336325265</a:t>
            </a:r>
          </a:p>
          <a:p>
            <a:pPr marL="45720" indent="0">
              <a:buNone/>
            </a:pPr>
            <a:r>
              <a:rPr lang="en-US" sz="2600" dirty="0">
                <a:solidFill>
                  <a:schemeClr val="accent1">
                    <a:lumMod val="75000"/>
                  </a:schemeClr>
                </a:solidFill>
              </a:rPr>
              <a:t>• Phone: </a:t>
            </a:r>
            <a:r>
              <a:rPr lang="en-US" sz="2600" b="1" dirty="0">
                <a:solidFill>
                  <a:schemeClr val="accent1">
                    <a:lumMod val="75000"/>
                  </a:schemeClr>
                </a:solidFill>
              </a:rPr>
              <a:t>888.697.9646 </a:t>
            </a:r>
            <a:r>
              <a:rPr lang="en-US" sz="2600" dirty="0">
                <a:solidFill>
                  <a:schemeClr val="accent1">
                    <a:lumMod val="75000"/>
                  </a:schemeClr>
                </a:solidFill>
              </a:rPr>
              <a:t>(must come from your physician's office)</a:t>
            </a:r>
          </a:p>
          <a:p>
            <a:pPr marL="45720" indent="0">
              <a:buNone/>
            </a:pPr>
            <a:r>
              <a:rPr lang="en-US" sz="2600" dirty="0">
                <a:solidFill>
                  <a:schemeClr val="accent1">
                    <a:lumMod val="75000"/>
                  </a:schemeClr>
                </a:solidFill>
              </a:rPr>
              <a:t>• Fax: </a:t>
            </a:r>
            <a:r>
              <a:rPr lang="en-US" sz="2600" b="1" dirty="0">
                <a:solidFill>
                  <a:schemeClr val="accent1">
                    <a:lumMod val="75000"/>
                  </a:schemeClr>
                </a:solidFill>
              </a:rPr>
              <a:t>888.697.0646 </a:t>
            </a:r>
            <a:r>
              <a:rPr lang="en-US" sz="2600" dirty="0">
                <a:solidFill>
                  <a:schemeClr val="accent1">
                    <a:lumMod val="75000"/>
                  </a:schemeClr>
                </a:solidFill>
              </a:rPr>
              <a:t>(must come from your physician's office)</a:t>
            </a:r>
            <a:endParaRPr lang="en-US" sz="1100" dirty="0">
              <a:solidFill>
                <a:schemeClr val="accent1">
                  <a:lumMod val="75000"/>
                </a:schemeClr>
              </a:solidFill>
            </a:endParaRPr>
          </a:p>
          <a:p>
            <a:pPr marL="45720" indent="0">
              <a:spcBef>
                <a:spcPts val="600"/>
              </a:spcBef>
              <a:buNone/>
            </a:pPr>
            <a:r>
              <a:rPr lang="en-US" sz="1600" i="1" dirty="0">
                <a:solidFill>
                  <a:schemeClr val="accent1">
                    <a:lumMod val="75000"/>
                  </a:schemeClr>
                </a:solidFill>
              </a:rPr>
              <a:t>Note: Federal and state laws require the presence of the original prescription for pharmacies to fill any controlled substances and narcotic medications. E-Scribe or Mail original prescription to the address provided on this card. Adult Signature may be required.</a:t>
            </a:r>
          </a:p>
          <a:p>
            <a:pPr marL="45720" indent="0">
              <a:buNone/>
            </a:pPr>
            <a:r>
              <a:rPr lang="en-US" sz="2600" b="1" dirty="0">
                <a:solidFill>
                  <a:schemeClr val="accent1">
                    <a:lumMod val="75000"/>
                  </a:schemeClr>
                </a:solidFill>
              </a:rPr>
              <a:t>Rx 'n Go Provides:</a:t>
            </a:r>
          </a:p>
          <a:p>
            <a:pPr marL="45720" indent="0">
              <a:buNone/>
            </a:pPr>
            <a:r>
              <a:rPr lang="en-US" sz="2600" dirty="0">
                <a:solidFill>
                  <a:schemeClr val="accent1">
                    <a:lumMod val="75000"/>
                  </a:schemeClr>
                </a:solidFill>
              </a:rPr>
              <a:t>• $0 Copay, $0 Shipping Costs</a:t>
            </a:r>
          </a:p>
          <a:p>
            <a:pPr marL="45720" indent="0">
              <a:buNone/>
            </a:pPr>
            <a:r>
              <a:rPr lang="en-US" sz="2600" dirty="0">
                <a:solidFill>
                  <a:schemeClr val="accent1">
                    <a:lumMod val="75000"/>
                  </a:schemeClr>
                </a:solidFill>
              </a:rPr>
              <a:t>• 90-day prescriptions (subject to state &amp; federal regulations)</a:t>
            </a:r>
          </a:p>
          <a:p>
            <a:pPr marL="45720" indent="0">
              <a:buNone/>
            </a:pPr>
            <a:r>
              <a:rPr lang="en-US" sz="2600" dirty="0">
                <a:solidFill>
                  <a:schemeClr val="accent1">
                    <a:lumMod val="75000"/>
                  </a:schemeClr>
                </a:solidFill>
              </a:rPr>
              <a:t>• Automatic refills for medication prescribed for over 90-days</a:t>
            </a:r>
          </a:p>
        </p:txBody>
      </p:sp>
      <p:pic>
        <p:nvPicPr>
          <p:cNvPr id="7" name="Picture 6">
            <a:extLst>
              <a:ext uri="{FF2B5EF4-FFF2-40B4-BE49-F238E27FC236}">
                <a16:creationId xmlns:a16="http://schemas.microsoft.com/office/drawing/2014/main" id="{55E1A3AB-32EF-4EE7-96BC-8C2FF3C83FDE}"/>
              </a:ext>
            </a:extLst>
          </p:cNvPr>
          <p:cNvPicPr>
            <a:picLocks noChangeAspect="1"/>
          </p:cNvPicPr>
          <p:nvPr/>
        </p:nvPicPr>
        <p:blipFill>
          <a:blip r:embed="rId4"/>
          <a:stretch>
            <a:fillRect/>
          </a:stretch>
        </p:blipFill>
        <p:spPr>
          <a:xfrm>
            <a:off x="1471331" y="438083"/>
            <a:ext cx="3109058" cy="1149000"/>
          </a:xfrm>
          <a:prstGeom prst="rect">
            <a:avLst/>
          </a:prstGeom>
        </p:spPr>
      </p:pic>
    </p:spTree>
    <p:extLst>
      <p:ext uri="{BB962C8B-B14F-4D97-AF65-F5344CB8AC3E}">
        <p14:creationId xmlns:p14="http://schemas.microsoft.com/office/powerpoint/2010/main" val="6435871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3C5665-738F-4238-A420-2CD185981944}"/>
              </a:ext>
            </a:extLst>
          </p:cNvPr>
          <p:cNvSpPr>
            <a:spLocks noGrp="1"/>
          </p:cNvSpPr>
          <p:nvPr>
            <p:ph type="ctrTitle"/>
          </p:nvPr>
        </p:nvSpPr>
        <p:spPr>
          <a:xfrm>
            <a:off x="1109980" y="1525326"/>
            <a:ext cx="9966960" cy="2926080"/>
          </a:xfrm>
        </p:spPr>
        <p:txBody>
          <a:bodyPr>
            <a:normAutofit/>
          </a:bodyPr>
          <a:lstStyle/>
          <a:p>
            <a:r>
              <a:rPr lang="en-US" sz="6000" dirty="0"/>
              <a:t>IRS Money Accounts</a:t>
            </a:r>
            <a:br>
              <a:rPr lang="en-US" sz="6000" dirty="0"/>
            </a:br>
            <a:endParaRPr lang="en-US" sz="6000" dirty="0"/>
          </a:p>
        </p:txBody>
      </p:sp>
      <p:sp>
        <p:nvSpPr>
          <p:cNvPr id="6" name="Subtitle 5">
            <a:extLst>
              <a:ext uri="{FF2B5EF4-FFF2-40B4-BE49-F238E27FC236}">
                <a16:creationId xmlns:a16="http://schemas.microsoft.com/office/drawing/2014/main" id="{7B9D3437-59C1-402B-9113-617D9CAA2521}"/>
              </a:ext>
            </a:extLst>
          </p:cNvPr>
          <p:cNvSpPr>
            <a:spLocks noGrp="1"/>
          </p:cNvSpPr>
          <p:nvPr>
            <p:ph type="subTitle" idx="1"/>
          </p:nvPr>
        </p:nvSpPr>
        <p:spPr/>
        <p:txBody>
          <a:bodyPr/>
          <a:lstStyle/>
          <a:p>
            <a:r>
              <a:rPr lang="en-US" dirty="0"/>
              <a:t>Health Savings Account | Flexible Spending Accounts</a:t>
            </a:r>
          </a:p>
          <a:p>
            <a:endParaRPr lang="en-US" dirty="0"/>
          </a:p>
        </p:txBody>
      </p:sp>
    </p:spTree>
    <p:extLst>
      <p:ext uri="{BB962C8B-B14F-4D97-AF65-F5344CB8AC3E}">
        <p14:creationId xmlns:p14="http://schemas.microsoft.com/office/powerpoint/2010/main" val="1954806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AC3E404-81E8-444D-8AA9-894AB1D96FD3}"/>
              </a:ext>
            </a:extLst>
          </p:cNvPr>
          <p:cNvSpPr>
            <a:spLocks noGrp="1"/>
          </p:cNvSpPr>
          <p:nvPr>
            <p:ph type="title"/>
          </p:nvPr>
        </p:nvSpPr>
        <p:spPr>
          <a:xfrm>
            <a:off x="1042332" y="768991"/>
            <a:ext cx="9875520" cy="1356360"/>
          </a:xfrm>
        </p:spPr>
        <p:txBody>
          <a:bodyPr>
            <a:normAutofit fontScale="90000"/>
          </a:bodyPr>
          <a:lstStyle/>
          <a:p>
            <a:pPr lvl="0" defTabSz="457200">
              <a:lnSpc>
                <a:spcPct val="104000"/>
              </a:lnSpc>
              <a:spcBef>
                <a:spcPts val="600"/>
              </a:spcBef>
              <a:spcAft>
                <a:spcPts val="200"/>
              </a:spcAft>
              <a:defRPr/>
            </a:pPr>
            <a:r>
              <a:rPr lang="en-US" u="sng" dirty="0">
                <a:solidFill>
                  <a:schemeClr val="accent1">
                    <a:lumMod val="75000"/>
                  </a:schemeClr>
                </a:solidFill>
                <a:latin typeface="Calibri Light" panose="020F0302020204030204"/>
              </a:rPr>
              <a:t>HSA, FSA, Dependent Care &amp; Limited FSA*</a:t>
            </a:r>
            <a:br>
              <a:rPr lang="en-US" u="sng" dirty="0">
                <a:solidFill>
                  <a:srgbClr val="5B9BD5">
                    <a:lumMod val="75000"/>
                  </a:srgbClr>
                </a:solidFill>
                <a:latin typeface="Calibri Light" panose="020F0302020204030204"/>
              </a:rPr>
            </a:br>
            <a:r>
              <a:rPr lang="en-US" sz="1800" dirty="0">
                <a:solidFill>
                  <a:prstClr val="black"/>
                </a:solidFill>
                <a:latin typeface="Calibri" panose="020F0502020204030204"/>
              </a:rPr>
              <a:t>~IRS allows you to pre-tax payroll deductions into both accounts.</a:t>
            </a:r>
            <a:br>
              <a:rPr lang="en-US" sz="1800" dirty="0">
                <a:solidFill>
                  <a:prstClr val="black"/>
                </a:solidFill>
                <a:latin typeface="Calibri" panose="020F0502020204030204"/>
              </a:rPr>
            </a:br>
            <a:r>
              <a:rPr lang="en-US" sz="1800" dirty="0">
                <a:solidFill>
                  <a:prstClr val="black"/>
                </a:solidFill>
                <a:latin typeface="Calibri" panose="020F0502020204030204"/>
              </a:rPr>
              <a:t>~Cannot be enrolled in an FSA and HSA at same time.</a:t>
            </a:r>
            <a:br>
              <a:rPr lang="en-US" dirty="0">
                <a:solidFill>
                  <a:prstClr val="black"/>
                </a:solidFill>
                <a:latin typeface="Calibri" panose="020F0502020204030204"/>
              </a:rPr>
            </a:br>
            <a:endParaRPr lang="en-US" dirty="0"/>
          </a:p>
        </p:txBody>
      </p:sp>
      <p:sp>
        <p:nvSpPr>
          <p:cNvPr id="28" name="Content Placeholder 27">
            <a:extLst>
              <a:ext uri="{FF2B5EF4-FFF2-40B4-BE49-F238E27FC236}">
                <a16:creationId xmlns:a16="http://schemas.microsoft.com/office/drawing/2014/main" id="{B3FDFC70-65EA-4863-9DC2-1B44CDBB273D}"/>
              </a:ext>
            </a:extLst>
          </p:cNvPr>
          <p:cNvSpPr>
            <a:spLocks noGrp="1"/>
          </p:cNvSpPr>
          <p:nvPr>
            <p:ph sz="half" idx="1"/>
          </p:nvPr>
        </p:nvSpPr>
        <p:spPr>
          <a:xfrm>
            <a:off x="6320603" y="1799435"/>
            <a:ext cx="5205870" cy="4769144"/>
          </a:xfrm>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pPr>
              <a:buFont typeface="Wingdings" panose="05000000000000000000" pitchFamily="2" charset="2"/>
              <a:buChar char="v"/>
            </a:pPr>
            <a:r>
              <a:rPr lang="en-US" sz="3600" b="1" u="sng" dirty="0"/>
              <a:t>HSA (paired with HDHP)</a:t>
            </a:r>
          </a:p>
          <a:p>
            <a:pPr marL="45720" indent="0">
              <a:buNone/>
            </a:pPr>
            <a:r>
              <a:rPr lang="en-US" sz="3300" b="1" dirty="0"/>
              <a:t>2024 IRS Contribution Limits:</a:t>
            </a:r>
          </a:p>
          <a:p>
            <a:r>
              <a:rPr lang="en-US" sz="3400" dirty="0"/>
              <a:t>Employee Only - $4,150</a:t>
            </a:r>
          </a:p>
          <a:p>
            <a:r>
              <a:rPr lang="en-US" sz="3400" dirty="0"/>
              <a:t>Employee + One - $8,300</a:t>
            </a:r>
          </a:p>
          <a:p>
            <a:r>
              <a:rPr lang="en-US" sz="3400" dirty="0"/>
              <a:t>Age 55+ additional - $1,000</a:t>
            </a:r>
          </a:p>
          <a:p>
            <a:pPr marL="45720" indent="0">
              <a:buNone/>
            </a:pPr>
            <a:r>
              <a:rPr lang="en-US" sz="2500" dirty="0">
                <a:solidFill>
                  <a:srgbClr val="FF0000"/>
                </a:solidFill>
              </a:rPr>
              <a:t>*Ineligible to make HSA contributions if enrolled in </a:t>
            </a:r>
            <a:r>
              <a:rPr lang="en-US" sz="2500" u="sng" dirty="0">
                <a:solidFill>
                  <a:srgbClr val="FF0000"/>
                </a:solidFill>
              </a:rPr>
              <a:t>Medicare</a:t>
            </a:r>
            <a:r>
              <a:rPr lang="en-US" sz="2500" dirty="0">
                <a:solidFill>
                  <a:srgbClr val="FF0000"/>
                </a:solidFill>
              </a:rPr>
              <a:t> Part A, B, or D</a:t>
            </a:r>
          </a:p>
          <a:p>
            <a:r>
              <a:rPr lang="en-US" sz="2900" dirty="0"/>
              <a:t>Funds Rollover Year after year </a:t>
            </a:r>
          </a:p>
          <a:p>
            <a:r>
              <a:rPr lang="en-US" sz="2900" dirty="0"/>
              <a:t>Must maintain a minimum balance of $1,000 if you would like to invest the funds</a:t>
            </a:r>
          </a:p>
          <a:p>
            <a:r>
              <a:rPr lang="en-US" sz="2900" dirty="0"/>
              <a:t>Interest bearing from day one (0.0% to 1.00%)</a:t>
            </a:r>
          </a:p>
          <a:p>
            <a:r>
              <a:rPr lang="en-US" sz="3400" u="sng" dirty="0">
                <a:solidFill>
                  <a:srgbClr val="F78B15"/>
                </a:solidFill>
              </a:rPr>
              <a:t>May be ineligible for HSA Contributions if you do not meet other IRS requirements.</a:t>
            </a:r>
          </a:p>
          <a:p>
            <a:r>
              <a:rPr lang="en-US" sz="2500" dirty="0">
                <a:solidFill>
                  <a:srgbClr val="FF0000"/>
                </a:solidFill>
              </a:rPr>
              <a:t>Must enroll in the BCBS Plan F to open an HSA</a:t>
            </a:r>
          </a:p>
          <a:p>
            <a:endParaRPr lang="en-US" dirty="0"/>
          </a:p>
        </p:txBody>
      </p:sp>
      <p:sp>
        <p:nvSpPr>
          <p:cNvPr id="31" name="Content Placeholder 30">
            <a:extLst>
              <a:ext uri="{FF2B5EF4-FFF2-40B4-BE49-F238E27FC236}">
                <a16:creationId xmlns:a16="http://schemas.microsoft.com/office/drawing/2014/main" id="{C278931F-143D-4C8B-A6F7-187940F30DC2}"/>
              </a:ext>
            </a:extLst>
          </p:cNvPr>
          <p:cNvSpPr>
            <a:spLocks noGrp="1"/>
          </p:cNvSpPr>
          <p:nvPr>
            <p:ph sz="half" idx="2"/>
          </p:nvPr>
        </p:nvSpPr>
        <p:spPr>
          <a:xfrm>
            <a:off x="503339" y="1799434"/>
            <a:ext cx="5662569" cy="4769143"/>
          </a:xfrm>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pPr>
              <a:buFont typeface="Wingdings" panose="05000000000000000000" pitchFamily="2" charset="2"/>
              <a:buChar char="v"/>
            </a:pPr>
            <a:endParaRPr lang="en-US" sz="3600" b="1" u="sng" dirty="0"/>
          </a:p>
          <a:p>
            <a:pPr>
              <a:buFont typeface="Wingdings" panose="05000000000000000000" pitchFamily="2" charset="2"/>
              <a:buChar char="v"/>
            </a:pPr>
            <a:r>
              <a:rPr lang="en-US" sz="3600" b="1" u="sng" dirty="0"/>
              <a:t>Health FSA (paired with Medical Plans A, B or C)</a:t>
            </a:r>
          </a:p>
          <a:p>
            <a:pPr>
              <a:buFont typeface="Wingdings" panose="05000000000000000000" pitchFamily="2" charset="2"/>
              <a:buChar char="v"/>
            </a:pPr>
            <a:r>
              <a:rPr lang="en-US" sz="3600" b="1" u="sng" dirty="0"/>
              <a:t>Limited FSA (dental and vision only)</a:t>
            </a:r>
          </a:p>
          <a:p>
            <a:pPr>
              <a:buFont typeface="Wingdings" panose="05000000000000000000" pitchFamily="2" charset="2"/>
              <a:buChar char="v"/>
            </a:pPr>
            <a:r>
              <a:rPr lang="en-US" sz="3600" b="1" u="sng" dirty="0"/>
              <a:t>Limited Purpose FSA (pared with HDHP/HSA)</a:t>
            </a:r>
          </a:p>
          <a:p>
            <a:pPr marL="45720" indent="0">
              <a:buNone/>
            </a:pPr>
            <a:r>
              <a:rPr lang="en-US" sz="3300" b="1" dirty="0"/>
              <a:t>2024 IRS Contributions Limits:</a:t>
            </a:r>
          </a:p>
          <a:p>
            <a:r>
              <a:rPr lang="en-US" sz="3300" dirty="0"/>
              <a:t>FSA $3,200</a:t>
            </a:r>
          </a:p>
          <a:p>
            <a:r>
              <a:rPr lang="en-US" sz="3300" dirty="0"/>
              <a:t>$640 Carryover Provision</a:t>
            </a:r>
          </a:p>
          <a:p>
            <a:r>
              <a:rPr lang="en-US" sz="3300" dirty="0">
                <a:solidFill>
                  <a:srgbClr val="FF0000"/>
                </a:solidFill>
              </a:rPr>
              <a:t>Use it or lose it rule applies</a:t>
            </a:r>
          </a:p>
          <a:p>
            <a:pPr>
              <a:buFont typeface="Wingdings" panose="05000000000000000000" pitchFamily="2" charset="2"/>
              <a:buChar char="v"/>
            </a:pPr>
            <a:r>
              <a:rPr lang="en-US" sz="3600" b="1" u="sng" dirty="0"/>
              <a:t>Dependent Care FSA</a:t>
            </a:r>
            <a:r>
              <a:rPr lang="en-US" sz="3600" b="1" dirty="0"/>
              <a:t> </a:t>
            </a:r>
          </a:p>
          <a:p>
            <a:r>
              <a:rPr lang="en-US" sz="3400" dirty="0"/>
              <a:t>$2,500 if married and filing separately</a:t>
            </a:r>
          </a:p>
          <a:p>
            <a:r>
              <a:rPr lang="en-US" sz="3400" dirty="0"/>
              <a:t>$5,000 if married and filing jointly</a:t>
            </a:r>
          </a:p>
          <a:p>
            <a:endParaRPr lang="en-US" dirty="0"/>
          </a:p>
        </p:txBody>
      </p:sp>
    </p:spTree>
    <p:extLst>
      <p:ext uri="{BB962C8B-B14F-4D97-AF65-F5344CB8AC3E}">
        <p14:creationId xmlns:p14="http://schemas.microsoft.com/office/powerpoint/2010/main" val="130851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A59EDC-99C9-45F2-B2D7-7040E22483E0}"/>
              </a:ext>
            </a:extLst>
          </p:cNvPr>
          <p:cNvPicPr>
            <a:picLocks noChangeAspect="1"/>
          </p:cNvPicPr>
          <p:nvPr/>
        </p:nvPicPr>
        <p:blipFill>
          <a:blip r:embed="rId2"/>
          <a:stretch>
            <a:fillRect/>
          </a:stretch>
        </p:blipFill>
        <p:spPr>
          <a:xfrm>
            <a:off x="182881" y="0"/>
            <a:ext cx="11747602" cy="6858000"/>
          </a:xfrm>
          <a:prstGeom prst="rect">
            <a:avLst/>
          </a:prstGeom>
        </p:spPr>
      </p:pic>
    </p:spTree>
    <p:extLst>
      <p:ext uri="{BB962C8B-B14F-4D97-AF65-F5344CB8AC3E}">
        <p14:creationId xmlns:p14="http://schemas.microsoft.com/office/powerpoint/2010/main" val="30853235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C4549D-58D6-4F8F-94B0-808A05592758}"/>
              </a:ext>
            </a:extLst>
          </p:cNvPr>
          <p:cNvSpPr>
            <a:spLocks noGrp="1"/>
          </p:cNvSpPr>
          <p:nvPr>
            <p:ph type="ctrTitle"/>
          </p:nvPr>
        </p:nvSpPr>
        <p:spPr/>
        <p:txBody>
          <a:bodyPr/>
          <a:lstStyle/>
          <a:p>
            <a:pPr lvl="0" defTabSz="457200">
              <a:lnSpc>
                <a:spcPct val="100000"/>
              </a:lnSpc>
              <a:spcBef>
                <a:spcPts val="0"/>
              </a:spcBef>
            </a:pPr>
            <a:r>
              <a:rPr lang="en-US" sz="6000" b="0" cap="none" dirty="0">
                <a:solidFill>
                  <a:schemeClr val="bg1"/>
                </a:solidFill>
                <a:latin typeface="Calibri" panose="020F0502020204030204"/>
                <a:ea typeface="+mn-ea"/>
                <a:cs typeface="+mn-cs"/>
              </a:rPr>
              <a:t>Ancillary Benefits</a:t>
            </a:r>
            <a:endParaRPr lang="en-US" dirty="0">
              <a:solidFill>
                <a:schemeClr val="bg1"/>
              </a:solidFill>
            </a:endParaRPr>
          </a:p>
        </p:txBody>
      </p:sp>
      <p:sp>
        <p:nvSpPr>
          <p:cNvPr id="4" name="Subtitle 3">
            <a:extLst>
              <a:ext uri="{FF2B5EF4-FFF2-40B4-BE49-F238E27FC236}">
                <a16:creationId xmlns:a16="http://schemas.microsoft.com/office/drawing/2014/main" id="{60CF235D-736F-441E-B309-6F9B28667184}"/>
              </a:ext>
            </a:extLst>
          </p:cNvPr>
          <p:cNvSpPr>
            <a:spLocks noGrp="1"/>
          </p:cNvSpPr>
          <p:nvPr>
            <p:ph type="subTitle" idx="1"/>
          </p:nvPr>
        </p:nvSpPr>
        <p:spPr/>
        <p:txBody>
          <a:bodyPr/>
          <a:lstStyle/>
          <a:p>
            <a:r>
              <a:rPr lang="en-US" dirty="0">
                <a:solidFill>
                  <a:schemeClr val="bg1"/>
                </a:solidFill>
                <a:latin typeface="Calibri" panose="020F0502020204030204"/>
              </a:rPr>
              <a:t>Dental | Vision | Life | Disability</a:t>
            </a:r>
            <a:endParaRPr lang="en-US" dirty="0">
              <a:solidFill>
                <a:schemeClr val="bg1"/>
              </a:solidFill>
            </a:endParaRPr>
          </a:p>
        </p:txBody>
      </p:sp>
    </p:spTree>
    <p:extLst>
      <p:ext uri="{BB962C8B-B14F-4D97-AF65-F5344CB8AC3E}">
        <p14:creationId xmlns:p14="http://schemas.microsoft.com/office/powerpoint/2010/main" val="103253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C86C54-9DA6-4AE0-8BC2-3A8E72B8D604}"/>
              </a:ext>
            </a:extLst>
          </p:cNvPr>
          <p:cNvSpPr>
            <a:spLocks noGrp="1"/>
          </p:cNvSpPr>
          <p:nvPr>
            <p:ph type="title"/>
          </p:nvPr>
        </p:nvSpPr>
        <p:spPr/>
        <p:txBody>
          <a:bodyPr/>
          <a:lstStyle/>
          <a:p>
            <a:r>
              <a:rPr lang="en-US" b="1" u="sng" dirty="0">
                <a:solidFill>
                  <a:srgbClr val="C0D83E"/>
                </a:solidFill>
                <a:latin typeface="Calibri Light" panose="020F0302020204030204"/>
              </a:rPr>
              <a:t>Dental – Delta Dental of Oklahoma</a:t>
            </a:r>
            <a:br>
              <a:rPr lang="en-US" b="1" u="sng" dirty="0">
                <a:solidFill>
                  <a:srgbClr val="C0D83E"/>
                </a:solidFill>
                <a:latin typeface="Calibri Light" panose="020F0302020204030204"/>
              </a:rPr>
            </a:br>
            <a:endParaRPr lang="en-US" b="1" dirty="0">
              <a:solidFill>
                <a:srgbClr val="C0D83E"/>
              </a:solidFill>
            </a:endParaRPr>
          </a:p>
        </p:txBody>
      </p:sp>
      <p:pic>
        <p:nvPicPr>
          <p:cNvPr id="7" name="Content Placeholder 6">
            <a:extLst>
              <a:ext uri="{FF2B5EF4-FFF2-40B4-BE49-F238E27FC236}">
                <a16:creationId xmlns:a16="http://schemas.microsoft.com/office/drawing/2014/main" id="{DD414F51-0267-44BB-8EE2-C10189387184}"/>
              </a:ext>
            </a:extLst>
          </p:cNvPr>
          <p:cNvPicPr>
            <a:picLocks noGrp="1" noChangeAspect="1"/>
          </p:cNvPicPr>
          <p:nvPr>
            <p:ph idx="1"/>
          </p:nvPr>
        </p:nvPicPr>
        <p:blipFill>
          <a:blip r:embed="rId2"/>
          <a:stretch>
            <a:fillRect/>
          </a:stretch>
        </p:blipFill>
        <p:spPr>
          <a:xfrm>
            <a:off x="450423" y="1592510"/>
            <a:ext cx="11291154" cy="4655890"/>
          </a:xfrm>
          <a:prstGeom prst="rect">
            <a:avLst/>
          </a:prstGeom>
        </p:spPr>
      </p:pic>
    </p:spTree>
    <p:extLst>
      <p:ext uri="{BB962C8B-B14F-4D97-AF65-F5344CB8AC3E}">
        <p14:creationId xmlns:p14="http://schemas.microsoft.com/office/powerpoint/2010/main" val="226389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81D70F-AB27-4653-A2DE-E355BC1593E4}"/>
              </a:ext>
            </a:extLst>
          </p:cNvPr>
          <p:cNvPicPr>
            <a:picLocks noChangeAspect="1"/>
          </p:cNvPicPr>
          <p:nvPr/>
        </p:nvPicPr>
        <p:blipFill>
          <a:blip r:embed="rId2"/>
          <a:stretch>
            <a:fillRect/>
          </a:stretch>
        </p:blipFill>
        <p:spPr>
          <a:xfrm>
            <a:off x="13968" y="0"/>
            <a:ext cx="12164063" cy="6858000"/>
          </a:xfrm>
          <a:prstGeom prst="rect">
            <a:avLst/>
          </a:prstGeom>
        </p:spPr>
      </p:pic>
    </p:spTree>
    <p:extLst>
      <p:ext uri="{BB962C8B-B14F-4D97-AF65-F5344CB8AC3E}">
        <p14:creationId xmlns:p14="http://schemas.microsoft.com/office/powerpoint/2010/main" val="16043752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418" y="242817"/>
            <a:ext cx="3931920" cy="1102625"/>
          </a:xfrm>
        </p:spPr>
        <p:txBody>
          <a:bodyPr/>
          <a:lstStyle/>
          <a:p>
            <a:r>
              <a:rPr lang="en-US" dirty="0"/>
              <a:t>VISION – VSP</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6083" y="4794637"/>
            <a:ext cx="1291266" cy="206336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3652" y="404404"/>
            <a:ext cx="1401930" cy="779452"/>
          </a:xfrm>
          <a:prstGeom prst="rect">
            <a:avLst/>
          </a:prstGeom>
        </p:spPr>
      </p:pic>
      <p:sp>
        <p:nvSpPr>
          <p:cNvPr id="15" name="TextBox 14"/>
          <p:cNvSpPr txBox="1"/>
          <p:nvPr/>
        </p:nvSpPr>
        <p:spPr>
          <a:xfrm>
            <a:off x="6314790" y="5406638"/>
            <a:ext cx="4768449" cy="1107996"/>
          </a:xfrm>
          <a:prstGeom prst="rect">
            <a:avLst/>
          </a:prstGeom>
          <a:noFill/>
        </p:spPr>
        <p:txBody>
          <a:bodyPr wrap="square" rtlCol="0">
            <a:spAutoFit/>
          </a:bodyPr>
          <a:lstStyle/>
          <a:p>
            <a:r>
              <a:rPr lang="en-US" b="1" dirty="0">
                <a:solidFill>
                  <a:srgbClr val="5C7231"/>
                </a:solidFill>
                <a:latin typeface="Arial" panose="020B0604020202020204" pitchFamily="34" charset="0"/>
                <a:cs typeface="Arial" panose="020B0604020202020204" pitchFamily="34" charset="0"/>
              </a:rPr>
              <a:t>Savings Tip!</a:t>
            </a:r>
          </a:p>
          <a:p>
            <a:r>
              <a:rPr lang="en-US" sz="1600" dirty="0">
                <a:latin typeface="Arial" panose="020B0604020202020204" pitchFamily="34" charset="0"/>
                <a:cs typeface="Arial" panose="020B0604020202020204" pitchFamily="34" charset="0"/>
              </a:rPr>
              <a:t>Visit </a:t>
            </a:r>
            <a:r>
              <a:rPr lang="en-US" sz="1600" dirty="0">
                <a:solidFill>
                  <a:srgbClr val="00B0F0"/>
                </a:solidFill>
                <a:latin typeface="Arial" panose="020B0604020202020204" pitchFamily="34" charset="0"/>
                <a:cs typeface="Arial" panose="020B0604020202020204" pitchFamily="34" charset="0"/>
              </a:rPr>
              <a:t>vsp.com</a:t>
            </a:r>
            <a:r>
              <a:rPr lang="en-US" sz="1600" dirty="0">
                <a:latin typeface="Arial" panose="020B0604020202020204" pitchFamily="34" charset="0"/>
                <a:cs typeface="Arial" panose="020B0604020202020204" pitchFamily="34" charset="0"/>
              </a:rPr>
              <a:t> for Coupons to use on brand name frames, discounts on laser vision correction, and additional savings for many vision products.</a:t>
            </a:r>
            <a:endParaRPr lang="en-US" sz="1600" dirty="0"/>
          </a:p>
        </p:txBody>
      </p:sp>
      <p:graphicFrame>
        <p:nvGraphicFramePr>
          <p:cNvPr id="18" name="Table 17"/>
          <p:cNvGraphicFramePr>
            <a:graphicFrameLocks noGrp="1"/>
          </p:cNvGraphicFramePr>
          <p:nvPr>
            <p:extLst/>
          </p:nvPr>
        </p:nvGraphicFramePr>
        <p:xfrm>
          <a:off x="1121682" y="4299746"/>
          <a:ext cx="4691032" cy="2011680"/>
        </p:xfrm>
        <a:graphic>
          <a:graphicData uri="http://schemas.openxmlformats.org/drawingml/2006/table">
            <a:tbl>
              <a:tblPr firstRow="1" bandRow="1">
                <a:tableStyleId>{5C22544A-7EE6-4342-B048-85BDC9FD1C3A}</a:tableStyleId>
              </a:tblPr>
              <a:tblGrid>
                <a:gridCol w="2243667">
                  <a:extLst>
                    <a:ext uri="{9D8B030D-6E8A-4147-A177-3AD203B41FA5}">
                      <a16:colId xmlns:a16="http://schemas.microsoft.com/office/drawing/2014/main" val="20000"/>
                    </a:ext>
                  </a:extLst>
                </a:gridCol>
                <a:gridCol w="1169894">
                  <a:extLst>
                    <a:ext uri="{9D8B030D-6E8A-4147-A177-3AD203B41FA5}">
                      <a16:colId xmlns:a16="http://schemas.microsoft.com/office/drawing/2014/main" val="20001"/>
                    </a:ext>
                  </a:extLst>
                </a:gridCol>
                <a:gridCol w="1277471">
                  <a:extLst>
                    <a:ext uri="{9D8B030D-6E8A-4147-A177-3AD203B41FA5}">
                      <a16:colId xmlns:a16="http://schemas.microsoft.com/office/drawing/2014/main" val="20002"/>
                    </a:ext>
                  </a:extLst>
                </a:gridCol>
              </a:tblGrid>
              <a:tr h="212340">
                <a:tc>
                  <a:txBody>
                    <a:bodyPr/>
                    <a:lstStyle/>
                    <a:p>
                      <a:endParaRPr lang="en-US" sz="1600" dirty="0"/>
                    </a:p>
                  </a:txBody>
                  <a:tcPr/>
                </a:tc>
                <a:tc>
                  <a:txBody>
                    <a:bodyPr/>
                    <a:lstStyle/>
                    <a:p>
                      <a:pPr algn="ctr"/>
                      <a:r>
                        <a:rPr lang="en-US" sz="1600" dirty="0"/>
                        <a:t>Base</a:t>
                      </a:r>
                    </a:p>
                  </a:txBody>
                  <a:tcPr/>
                </a:tc>
                <a:tc>
                  <a:txBody>
                    <a:bodyPr/>
                    <a:lstStyle/>
                    <a:p>
                      <a:pPr algn="ctr"/>
                      <a:r>
                        <a:rPr lang="en-US" sz="1600" dirty="0"/>
                        <a:t>Buy-up</a:t>
                      </a:r>
                    </a:p>
                  </a:txBody>
                  <a:tcPr/>
                </a:tc>
                <a:extLst>
                  <a:ext uri="{0D108BD9-81ED-4DB2-BD59-A6C34878D82A}">
                    <a16:rowId xmlns:a16="http://schemas.microsoft.com/office/drawing/2014/main" val="10000"/>
                  </a:ext>
                </a:extLst>
              </a:tr>
              <a:tr h="213236">
                <a:tc>
                  <a:txBody>
                    <a:bodyPr/>
                    <a:lstStyle/>
                    <a:p>
                      <a:r>
                        <a:rPr lang="en-US" sz="1600" dirty="0"/>
                        <a:t>Employee</a:t>
                      </a:r>
                    </a:p>
                  </a:txBody>
                  <a:tcPr/>
                </a:tc>
                <a:tc>
                  <a:txBody>
                    <a:bodyPr/>
                    <a:lstStyle/>
                    <a:p>
                      <a:pPr algn="ctr"/>
                      <a:r>
                        <a:rPr lang="en-US" sz="1600" dirty="0"/>
                        <a:t>$0.00</a:t>
                      </a:r>
                    </a:p>
                  </a:txBody>
                  <a:tcPr/>
                </a:tc>
                <a:tc>
                  <a:txBody>
                    <a:bodyPr/>
                    <a:lstStyle/>
                    <a:p>
                      <a:pPr algn="ctr"/>
                      <a:r>
                        <a:rPr lang="en-US" sz="1600" dirty="0"/>
                        <a:t>$5.75</a:t>
                      </a:r>
                    </a:p>
                  </a:txBody>
                  <a:tcPr/>
                </a:tc>
                <a:extLst>
                  <a:ext uri="{0D108BD9-81ED-4DB2-BD59-A6C34878D82A}">
                    <a16:rowId xmlns:a16="http://schemas.microsoft.com/office/drawing/2014/main" val="10001"/>
                  </a:ext>
                </a:extLst>
              </a:tr>
              <a:tr h="133450">
                <a:tc>
                  <a:txBody>
                    <a:bodyPr/>
                    <a:lstStyle/>
                    <a:p>
                      <a:r>
                        <a:rPr lang="en-US" sz="1600" dirty="0"/>
                        <a:t>Employee + Children</a:t>
                      </a:r>
                    </a:p>
                  </a:txBody>
                  <a:tcPr/>
                </a:tc>
                <a:tc>
                  <a:txBody>
                    <a:bodyPr/>
                    <a:lstStyle/>
                    <a:p>
                      <a:pPr algn="ctr"/>
                      <a:r>
                        <a:rPr lang="en-US" sz="1600" dirty="0"/>
                        <a:t>$7.46</a:t>
                      </a:r>
                    </a:p>
                  </a:txBody>
                  <a:tcPr/>
                </a:tc>
                <a:tc>
                  <a:txBody>
                    <a:bodyPr/>
                    <a:lstStyle/>
                    <a:p>
                      <a:pPr algn="ctr"/>
                      <a:r>
                        <a:rPr lang="en-US" sz="1600" dirty="0"/>
                        <a:t>$19.79</a:t>
                      </a:r>
                    </a:p>
                  </a:txBody>
                  <a:tcPr/>
                </a:tc>
                <a:extLst>
                  <a:ext uri="{0D108BD9-81ED-4DB2-BD59-A6C34878D82A}">
                    <a16:rowId xmlns:a16="http://schemas.microsoft.com/office/drawing/2014/main" val="10002"/>
                  </a:ext>
                </a:extLst>
              </a:tr>
              <a:tr h="201582">
                <a:tc>
                  <a:txBody>
                    <a:bodyPr/>
                    <a:lstStyle/>
                    <a:p>
                      <a:r>
                        <a:rPr lang="en-US" sz="1600" dirty="0"/>
                        <a:t>Employee</a:t>
                      </a:r>
                      <a:r>
                        <a:rPr lang="en-US" sz="1600" baseline="0" dirty="0"/>
                        <a:t> + Child</a:t>
                      </a:r>
                      <a:endParaRPr lang="en-US" sz="1600" dirty="0"/>
                    </a:p>
                  </a:txBody>
                  <a:tcPr/>
                </a:tc>
                <a:tc>
                  <a:txBody>
                    <a:bodyPr/>
                    <a:lstStyle/>
                    <a:p>
                      <a:pPr algn="ctr"/>
                      <a:r>
                        <a:rPr lang="en-US" sz="1600" dirty="0"/>
                        <a:t>$6.28</a:t>
                      </a:r>
                    </a:p>
                  </a:txBody>
                  <a:tcPr/>
                </a:tc>
                <a:tc>
                  <a:txBody>
                    <a:bodyPr/>
                    <a:lstStyle/>
                    <a:p>
                      <a:pPr algn="ctr"/>
                      <a:r>
                        <a:rPr lang="en-US" sz="1600" dirty="0"/>
                        <a:t>$17.55</a:t>
                      </a:r>
                    </a:p>
                  </a:txBody>
                  <a:tcPr/>
                </a:tc>
                <a:extLst>
                  <a:ext uri="{0D108BD9-81ED-4DB2-BD59-A6C34878D82A}">
                    <a16:rowId xmlns:a16="http://schemas.microsoft.com/office/drawing/2014/main" val="10003"/>
                  </a:ext>
                </a:extLst>
              </a:tr>
              <a:tr h="148690">
                <a:tc>
                  <a:txBody>
                    <a:bodyPr/>
                    <a:lstStyle/>
                    <a:p>
                      <a:r>
                        <a:rPr lang="en-US" sz="1600" dirty="0"/>
                        <a:t>Employee + Spouse</a:t>
                      </a:r>
                    </a:p>
                  </a:txBody>
                  <a:tcPr/>
                </a:tc>
                <a:tc>
                  <a:txBody>
                    <a:bodyPr/>
                    <a:lstStyle/>
                    <a:p>
                      <a:pPr algn="ctr"/>
                      <a:r>
                        <a:rPr lang="en-US" sz="1600" dirty="0"/>
                        <a:t>$6.56</a:t>
                      </a:r>
                    </a:p>
                  </a:txBody>
                  <a:tcPr/>
                </a:tc>
                <a:tc>
                  <a:txBody>
                    <a:bodyPr/>
                    <a:lstStyle/>
                    <a:p>
                      <a:pPr algn="ctr"/>
                      <a:r>
                        <a:rPr lang="en-US" sz="1600" dirty="0"/>
                        <a:t>$18.09</a:t>
                      </a:r>
                    </a:p>
                  </a:txBody>
                  <a:tcPr/>
                </a:tc>
                <a:extLst>
                  <a:ext uri="{0D108BD9-81ED-4DB2-BD59-A6C34878D82A}">
                    <a16:rowId xmlns:a16="http://schemas.microsoft.com/office/drawing/2014/main" val="10004"/>
                  </a:ext>
                </a:extLst>
              </a:tr>
              <a:tr h="149587">
                <a:tc>
                  <a:txBody>
                    <a:bodyPr/>
                    <a:lstStyle/>
                    <a:p>
                      <a:r>
                        <a:rPr lang="en-US" sz="1600" dirty="0"/>
                        <a:t>Employee +</a:t>
                      </a:r>
                      <a:r>
                        <a:rPr lang="en-US" sz="1600" baseline="0" dirty="0"/>
                        <a:t> Family</a:t>
                      </a:r>
                      <a:endParaRPr lang="en-US" sz="1600" dirty="0"/>
                    </a:p>
                  </a:txBody>
                  <a:tcPr/>
                </a:tc>
                <a:tc>
                  <a:txBody>
                    <a:bodyPr/>
                    <a:lstStyle/>
                    <a:p>
                      <a:pPr algn="ctr"/>
                      <a:r>
                        <a:rPr lang="en-US" sz="1600" dirty="0"/>
                        <a:t>$15.82</a:t>
                      </a:r>
                    </a:p>
                  </a:txBody>
                  <a:tcPr/>
                </a:tc>
                <a:tc>
                  <a:txBody>
                    <a:bodyPr/>
                    <a:lstStyle/>
                    <a:p>
                      <a:pPr algn="ctr"/>
                      <a:r>
                        <a:rPr lang="en-US" sz="1600" dirty="0"/>
                        <a:t>$35.50</a:t>
                      </a:r>
                    </a:p>
                  </a:txBody>
                  <a:tcPr/>
                </a:tc>
                <a:extLst>
                  <a:ext uri="{0D108BD9-81ED-4DB2-BD59-A6C34878D82A}">
                    <a16:rowId xmlns:a16="http://schemas.microsoft.com/office/drawing/2014/main" val="10005"/>
                  </a:ext>
                </a:extLst>
              </a:tr>
            </a:tbl>
          </a:graphicData>
        </a:graphic>
      </p:graphicFrame>
      <p:grpSp>
        <p:nvGrpSpPr>
          <p:cNvPr id="19" name="Group 18"/>
          <p:cNvGrpSpPr/>
          <p:nvPr/>
        </p:nvGrpSpPr>
        <p:grpSpPr>
          <a:xfrm>
            <a:off x="9151202" y="1592649"/>
            <a:ext cx="2290193" cy="1904783"/>
            <a:chOff x="9221523" y="1037736"/>
            <a:chExt cx="2290193" cy="1904783"/>
          </a:xfrm>
        </p:grpSpPr>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1523" y="1344058"/>
              <a:ext cx="2290193" cy="1598461"/>
            </a:xfrm>
            <a:prstGeom prst="rect">
              <a:avLst/>
            </a:prstGeom>
          </p:spPr>
        </p:pic>
        <p:sp>
          <p:nvSpPr>
            <p:cNvPr id="21" name="TextBox 20"/>
            <p:cNvSpPr txBox="1"/>
            <p:nvPr/>
          </p:nvSpPr>
          <p:spPr>
            <a:xfrm>
              <a:off x="9399508" y="1037736"/>
              <a:ext cx="1683731" cy="369332"/>
            </a:xfrm>
            <a:prstGeom prst="rect">
              <a:avLst/>
            </a:prstGeom>
            <a:noFill/>
          </p:spPr>
          <p:txBody>
            <a:bodyPr wrap="none" rtlCol="0">
              <a:spAutoFit/>
            </a:bodyPr>
            <a:lstStyle/>
            <a:p>
              <a:r>
                <a:rPr lang="en-US" dirty="0"/>
                <a:t>VSP Mobile App</a:t>
              </a:r>
            </a:p>
          </p:txBody>
        </p:sp>
      </p:grpSp>
      <p:sp>
        <p:nvSpPr>
          <p:cNvPr id="14" name="Content Placeholder 2"/>
          <p:cNvSpPr txBox="1">
            <a:spLocks/>
          </p:cNvSpPr>
          <p:nvPr/>
        </p:nvSpPr>
        <p:spPr>
          <a:xfrm>
            <a:off x="1027590" y="1519485"/>
            <a:ext cx="8414531" cy="2357431"/>
          </a:xfrm>
          <a:prstGeom prst="rect">
            <a:avLst/>
          </a:prstGeom>
        </p:spPr>
        <p:txBody>
          <a:bodyPr>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a:buClr>
                <a:schemeClr val="tx1"/>
              </a:buClr>
              <a:buFont typeface="Arial" panose="020B0604020202020204" pitchFamily="34" charset="0"/>
              <a:buChar char="•"/>
            </a:pPr>
            <a:r>
              <a:rPr lang="en-US" b="1" dirty="0">
                <a:cs typeface="Arial" panose="020B0604020202020204" pitchFamily="34" charset="0"/>
              </a:rPr>
              <a:t>Must Know</a:t>
            </a:r>
            <a:r>
              <a:rPr lang="en-US" dirty="0">
                <a:cs typeface="Arial" panose="020B0604020202020204" pitchFamily="34" charset="0"/>
              </a:rPr>
              <a:t>:</a:t>
            </a:r>
          </a:p>
          <a:p>
            <a:pPr lvl="1">
              <a:buClr>
                <a:srgbClr val="F15323"/>
              </a:buClr>
              <a:buFont typeface="Arial" panose="020B0604020202020204" pitchFamily="34" charset="0"/>
              <a:buChar char="•"/>
            </a:pPr>
            <a:r>
              <a:rPr lang="en-US" dirty="0">
                <a:cs typeface="Arial" panose="020B0604020202020204" pitchFamily="34" charset="0"/>
              </a:rPr>
              <a:t>No ID Card Needed!  Just Provide Your Name and SSN To The Provider</a:t>
            </a:r>
          </a:p>
          <a:p>
            <a:pPr lvl="1">
              <a:buClr>
                <a:srgbClr val="F15323"/>
              </a:buClr>
              <a:buFont typeface="Arial" panose="020B0604020202020204" pitchFamily="34" charset="0"/>
              <a:buChar char="•"/>
            </a:pPr>
            <a:r>
              <a:rPr lang="en-US" dirty="0">
                <a:cs typeface="Arial" panose="020B0604020202020204" pitchFamily="34" charset="0"/>
              </a:rPr>
              <a:t>NSU pays for the Employee Only Base Plan</a:t>
            </a:r>
          </a:p>
          <a:p>
            <a:pPr>
              <a:buClr>
                <a:schemeClr val="tx1"/>
              </a:buClr>
              <a:buFont typeface="Arial" panose="020B0604020202020204" pitchFamily="34" charset="0"/>
              <a:buChar char="•"/>
            </a:pPr>
            <a:r>
              <a:rPr lang="en-US" b="1" dirty="0">
                <a:cs typeface="Arial" panose="020B0604020202020204" pitchFamily="34" charset="0"/>
              </a:rPr>
              <a:t>Plan: Base Option and </a:t>
            </a:r>
            <a:r>
              <a:rPr lang="en-US" b="1" dirty="0">
                <a:solidFill>
                  <a:srgbClr val="53C6F5"/>
                </a:solidFill>
                <a:cs typeface="Arial" panose="020B0604020202020204" pitchFamily="34" charset="0"/>
              </a:rPr>
              <a:t>Enhanced Option</a:t>
            </a:r>
            <a:r>
              <a:rPr lang="en-US" dirty="0">
                <a:cs typeface="Arial" panose="020B0604020202020204" pitchFamily="34" charset="0"/>
              </a:rPr>
              <a:t>	</a:t>
            </a:r>
          </a:p>
          <a:p>
            <a:pPr lvl="1">
              <a:buClr>
                <a:srgbClr val="F15323"/>
              </a:buClr>
              <a:buFont typeface="Arial" panose="020B0604020202020204" pitchFamily="34" charset="0"/>
              <a:buChar char="•"/>
            </a:pPr>
            <a:r>
              <a:rPr lang="en-US" dirty="0">
                <a:cs typeface="Arial" panose="020B0604020202020204" pitchFamily="34" charset="0"/>
              </a:rPr>
              <a:t>$10 Exams, $25 Materials (Lenses or Contacts), Frames ($150-$170 Allowable)</a:t>
            </a:r>
          </a:p>
          <a:p>
            <a:pPr lvl="1">
              <a:buClr>
                <a:srgbClr val="F15323"/>
              </a:buClr>
              <a:buFont typeface="Arial" panose="020B0604020202020204" pitchFamily="34" charset="0"/>
              <a:buChar char="•"/>
            </a:pPr>
            <a:r>
              <a:rPr lang="en-US" dirty="0">
                <a:cs typeface="Arial" panose="020B0604020202020204" pitchFamily="34" charset="0"/>
              </a:rPr>
              <a:t>Your Provider Network is “VSP Choice”</a:t>
            </a:r>
          </a:p>
          <a:p>
            <a:pPr lvl="1">
              <a:buClr>
                <a:srgbClr val="F15323"/>
              </a:buClr>
              <a:buFont typeface="Arial" panose="020B0604020202020204" pitchFamily="34" charset="0"/>
              <a:buChar char="•"/>
            </a:pPr>
            <a:r>
              <a:rPr lang="en-US" dirty="0">
                <a:solidFill>
                  <a:srgbClr val="00B0F0"/>
                </a:solidFill>
                <a:cs typeface="Arial" panose="020B0604020202020204" pitchFamily="34" charset="0"/>
              </a:rPr>
              <a:t>Buy-up allows you to buy a second pair of glasses or contacts for a $25 copay</a:t>
            </a:r>
          </a:p>
        </p:txBody>
      </p:sp>
    </p:spTree>
    <p:extLst>
      <p:ext uri="{BB962C8B-B14F-4D97-AF65-F5344CB8AC3E}">
        <p14:creationId xmlns:p14="http://schemas.microsoft.com/office/powerpoint/2010/main" val="205061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A653F2-4DD2-40EF-8405-DC177EC3AF3E}"/>
              </a:ext>
            </a:extLst>
          </p:cNvPr>
          <p:cNvSpPr>
            <a:spLocks noGrp="1"/>
          </p:cNvSpPr>
          <p:nvPr>
            <p:ph type="title"/>
          </p:nvPr>
        </p:nvSpPr>
        <p:spPr>
          <a:xfrm>
            <a:off x="1059110" y="609600"/>
            <a:ext cx="10165360" cy="1356360"/>
          </a:xfrm>
        </p:spPr>
        <p:txBody>
          <a:bodyPr>
            <a:normAutofit fontScale="90000"/>
          </a:bodyPr>
          <a:lstStyle/>
          <a:p>
            <a:r>
              <a:rPr lang="en-US" b="1" dirty="0">
                <a:solidFill>
                  <a:schemeClr val="accent1">
                    <a:lumMod val="75000"/>
                  </a:schemeClr>
                </a:solidFill>
              </a:rPr>
              <a:t>Basic Life and AD&amp;D Insurance –The Standard</a:t>
            </a:r>
            <a:br>
              <a:rPr lang="en-US" b="1" dirty="0">
                <a:solidFill>
                  <a:schemeClr val="accent1">
                    <a:lumMod val="75000"/>
                  </a:schemeClr>
                </a:solidFill>
              </a:rPr>
            </a:br>
            <a:endParaRPr lang="en-US" b="1" dirty="0">
              <a:solidFill>
                <a:schemeClr val="accent1">
                  <a:lumMod val="75000"/>
                </a:schemeClr>
              </a:solidFill>
            </a:endParaRPr>
          </a:p>
        </p:txBody>
      </p:sp>
      <p:sp>
        <p:nvSpPr>
          <p:cNvPr id="4" name="Content Placeholder 3">
            <a:extLst>
              <a:ext uri="{FF2B5EF4-FFF2-40B4-BE49-F238E27FC236}">
                <a16:creationId xmlns:a16="http://schemas.microsoft.com/office/drawing/2014/main" id="{5C058A12-419F-4CE3-A991-6F28F5FA57A0}"/>
              </a:ext>
            </a:extLst>
          </p:cNvPr>
          <p:cNvSpPr>
            <a:spLocks noGrp="1"/>
          </p:cNvSpPr>
          <p:nvPr>
            <p:ph sz="half" idx="1"/>
          </p:nvPr>
        </p:nvSpPr>
        <p:spPr>
          <a:xfrm>
            <a:off x="1143000" y="1655565"/>
            <a:ext cx="9997580" cy="2572485"/>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0" lvl="0" indent="0" defTabSz="457200">
              <a:lnSpc>
                <a:spcPct val="100000"/>
              </a:lnSpc>
              <a:spcBef>
                <a:spcPts val="0"/>
              </a:spcBef>
              <a:buClrTx/>
              <a:buSzTx/>
              <a:buNone/>
            </a:pPr>
            <a:r>
              <a:rPr lang="en-US" sz="2400" b="1" dirty="0">
                <a:solidFill>
                  <a:srgbClr val="C0D83E"/>
                </a:solidFill>
                <a:latin typeface="Calibri" panose="020F0502020204030204"/>
              </a:rPr>
              <a:t>Basic Life and AD&amp;D Benefit:</a:t>
            </a:r>
          </a:p>
          <a:p>
            <a:pPr marL="285750" indent="-285750" defTabSz="457200">
              <a:lnSpc>
                <a:spcPct val="100000"/>
              </a:lnSpc>
              <a:spcBef>
                <a:spcPts val="0"/>
              </a:spcBef>
              <a:buClrTx/>
              <a:buSzTx/>
            </a:pPr>
            <a:r>
              <a:rPr lang="en-US" sz="2400" dirty="0">
                <a:solidFill>
                  <a:srgbClr val="002060"/>
                </a:solidFill>
                <a:latin typeface="Calibri" panose="020F0502020204030204"/>
              </a:rPr>
              <a:t>Employee Basic Life is 2x your base annual earnings up to $250,000</a:t>
            </a:r>
          </a:p>
          <a:p>
            <a:pPr marL="285750" indent="-285750" defTabSz="457200">
              <a:lnSpc>
                <a:spcPct val="100000"/>
              </a:lnSpc>
              <a:spcBef>
                <a:spcPts val="0"/>
              </a:spcBef>
              <a:buClrTx/>
              <a:buSzTx/>
            </a:pPr>
            <a:r>
              <a:rPr lang="en-US" sz="2400" dirty="0">
                <a:solidFill>
                  <a:srgbClr val="002060"/>
                </a:solidFill>
                <a:latin typeface="Calibri" panose="020F0502020204030204"/>
              </a:rPr>
              <a:t>Accidental Death &amp; Dismemberment (AD&amp;D) pays your beneficiary 2x your basic life amount </a:t>
            </a:r>
          </a:p>
          <a:p>
            <a:pPr marL="285750" indent="-285750" defTabSz="457200">
              <a:lnSpc>
                <a:spcPct val="100000"/>
              </a:lnSpc>
              <a:spcBef>
                <a:spcPts val="0"/>
              </a:spcBef>
              <a:buClrTx/>
              <a:buSzTx/>
            </a:pPr>
            <a:r>
              <a:rPr lang="en-US" sz="2400" dirty="0">
                <a:solidFill>
                  <a:srgbClr val="002060"/>
                </a:solidFill>
                <a:latin typeface="Calibri" panose="020F0502020204030204"/>
              </a:rPr>
              <a:t>Accelerated Death Benefit pays you 80% of life benefit if you are terminally ill and have 12 months left to live</a:t>
            </a:r>
          </a:p>
          <a:p>
            <a:pPr marL="285750" indent="-285750" defTabSz="457200">
              <a:lnSpc>
                <a:spcPct val="100000"/>
              </a:lnSpc>
              <a:spcBef>
                <a:spcPts val="0"/>
              </a:spcBef>
              <a:buClrTx/>
              <a:buSzTx/>
            </a:pPr>
            <a:r>
              <a:rPr lang="en-US" sz="2400" dirty="0">
                <a:solidFill>
                  <a:srgbClr val="002060"/>
                </a:solidFill>
                <a:latin typeface="Calibri" panose="020F0502020204030204"/>
              </a:rPr>
              <a:t>Benefit Reduction at ages 65, 70, and 75</a:t>
            </a:r>
          </a:p>
          <a:p>
            <a:endParaRPr lang="en-US" dirty="0"/>
          </a:p>
        </p:txBody>
      </p:sp>
      <p:sp>
        <p:nvSpPr>
          <p:cNvPr id="5" name="Content Placeholder 4">
            <a:extLst>
              <a:ext uri="{FF2B5EF4-FFF2-40B4-BE49-F238E27FC236}">
                <a16:creationId xmlns:a16="http://schemas.microsoft.com/office/drawing/2014/main" id="{F2FE7294-BB77-4C07-96A6-1587056FB168}"/>
              </a:ext>
            </a:extLst>
          </p:cNvPr>
          <p:cNvSpPr>
            <a:spLocks noGrp="1"/>
          </p:cNvSpPr>
          <p:nvPr>
            <p:ph sz="half" idx="2"/>
          </p:nvPr>
        </p:nvSpPr>
        <p:spPr>
          <a:xfrm>
            <a:off x="1142999" y="4639112"/>
            <a:ext cx="9997579" cy="1609288"/>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0" lvl="0" indent="0">
              <a:lnSpc>
                <a:spcPct val="84000"/>
              </a:lnSpc>
              <a:spcBef>
                <a:spcPts val="1000"/>
              </a:spcBef>
              <a:spcAft>
                <a:spcPts val="200"/>
              </a:spcAft>
              <a:buClrTx/>
              <a:buSzTx/>
              <a:buNone/>
            </a:pPr>
            <a:r>
              <a:rPr lang="en-US" sz="2400" b="1" dirty="0">
                <a:solidFill>
                  <a:srgbClr val="C0D83E"/>
                </a:solidFill>
                <a:latin typeface="Calibri" panose="020F0502020204030204"/>
              </a:rPr>
              <a:t>Must Know:</a:t>
            </a:r>
          </a:p>
          <a:p>
            <a:pPr marL="383540" lvl="0" indent="-383540">
              <a:lnSpc>
                <a:spcPct val="84000"/>
              </a:lnSpc>
              <a:spcBef>
                <a:spcPts val="1000"/>
              </a:spcBef>
              <a:spcAft>
                <a:spcPts val="200"/>
              </a:spcAft>
              <a:buClrTx/>
              <a:buSzTx/>
              <a:buFont typeface="Franklin Gothic Book" panose="020B0503020102020204" pitchFamily="34" charset="0"/>
              <a:buChar char="■"/>
            </a:pPr>
            <a:r>
              <a:rPr lang="en-US" sz="1800" dirty="0">
                <a:solidFill>
                  <a:srgbClr val="002060"/>
                </a:solidFill>
                <a:latin typeface="Calibri" panose="020F0502020204030204"/>
              </a:rPr>
              <a:t>Beneficiary updates will be completed through Empyrean – be prepared to provide: name, address, date of birth &amp; SSN of your beneficiaries</a:t>
            </a:r>
            <a:endParaRPr lang="en-US" sz="1800" dirty="0">
              <a:solidFill>
                <a:srgbClr val="002060"/>
              </a:solidFill>
              <a:latin typeface="Calibri" panose="020F0502020204030204"/>
              <a:cs typeface="Calibri"/>
            </a:endParaRPr>
          </a:p>
          <a:p>
            <a:pPr marL="383540" lvl="0" indent="-383540">
              <a:lnSpc>
                <a:spcPct val="84000"/>
              </a:lnSpc>
              <a:spcBef>
                <a:spcPts val="1000"/>
              </a:spcBef>
              <a:spcAft>
                <a:spcPts val="200"/>
              </a:spcAft>
              <a:buClrTx/>
              <a:buSzTx/>
              <a:buFont typeface="Franklin Gothic Book" panose="020B0503020102020204" pitchFamily="34" charset="0"/>
              <a:buChar char="■"/>
            </a:pPr>
            <a:r>
              <a:rPr lang="en-US" sz="1800" b="1" dirty="0">
                <a:solidFill>
                  <a:srgbClr val="002060"/>
                </a:solidFill>
                <a:latin typeface="Calibri" panose="020F0502020204030204"/>
              </a:rPr>
              <a:t>NSU pays 100% of your basic life benefit</a:t>
            </a:r>
            <a:endParaRPr lang="en-US" sz="1800" b="1" dirty="0">
              <a:solidFill>
                <a:srgbClr val="002060"/>
              </a:solidFill>
              <a:latin typeface="Calibri" panose="020F0502020204030204"/>
              <a:cs typeface="Calibri"/>
            </a:endParaRPr>
          </a:p>
        </p:txBody>
      </p:sp>
    </p:spTree>
    <p:extLst>
      <p:ext uri="{BB962C8B-B14F-4D97-AF65-F5344CB8AC3E}">
        <p14:creationId xmlns:p14="http://schemas.microsoft.com/office/powerpoint/2010/main" val="240070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133" y="213668"/>
            <a:ext cx="11497733" cy="1281345"/>
          </a:xfrm>
        </p:spPr>
        <p:txBody>
          <a:bodyPr>
            <a:normAutofit fontScale="90000"/>
          </a:bodyPr>
          <a:lstStyle/>
          <a:p>
            <a:r>
              <a:rPr lang="en-US" b="1" dirty="0"/>
              <a:t>VOLUNTARY LIFE INSURANCE – THE STANDARD</a:t>
            </a:r>
          </a:p>
        </p:txBody>
      </p:sp>
      <p:sp>
        <p:nvSpPr>
          <p:cNvPr id="8" name="Content Placeholder 2"/>
          <p:cNvSpPr>
            <a:spLocks noGrp="1"/>
          </p:cNvSpPr>
          <p:nvPr>
            <p:ph sz="half" idx="2"/>
          </p:nvPr>
        </p:nvSpPr>
        <p:spPr>
          <a:xfrm>
            <a:off x="347133" y="1142761"/>
            <a:ext cx="10617199" cy="4148627"/>
          </a:xfrm>
          <a:prstGeom prst="rect">
            <a:avLst/>
          </a:prstGeom>
        </p:spPr>
        <p:txBody>
          <a:bodyPr>
            <a:noAutofit/>
          </a:bodyPr>
          <a:lstStyle/>
          <a:p>
            <a:pPr marL="45720" indent="0">
              <a:buClr>
                <a:schemeClr val="tx1"/>
              </a:buClr>
              <a:buNone/>
            </a:pPr>
            <a:r>
              <a:rPr lang="en-US" sz="1600" b="1" dirty="0">
                <a:solidFill>
                  <a:srgbClr val="002060"/>
                </a:solidFill>
                <a:cs typeface="Arial" panose="020B0604020202020204" pitchFamily="34" charset="0"/>
              </a:rPr>
              <a:t>Must Know</a:t>
            </a:r>
            <a:r>
              <a:rPr lang="en-US" sz="1600" dirty="0">
                <a:solidFill>
                  <a:srgbClr val="002060"/>
                </a:solidFill>
                <a:cs typeface="Arial" panose="020B0604020202020204" pitchFamily="34" charset="0"/>
              </a:rPr>
              <a:t>:</a:t>
            </a:r>
          </a:p>
          <a:p>
            <a:pPr>
              <a:buClr>
                <a:schemeClr val="tx1"/>
              </a:buClr>
            </a:pPr>
            <a:r>
              <a:rPr lang="en-US" sz="1600" u="sng" dirty="0">
                <a:solidFill>
                  <a:srgbClr val="002060"/>
                </a:solidFill>
                <a:cs typeface="Arial" panose="020B0604020202020204" pitchFamily="34" charset="0"/>
              </a:rPr>
              <a:t>New Hires</a:t>
            </a:r>
            <a:r>
              <a:rPr lang="en-US" sz="1600" dirty="0">
                <a:solidFill>
                  <a:srgbClr val="002060"/>
                </a:solidFill>
                <a:cs typeface="Arial" panose="020B0604020202020204" pitchFamily="34" charset="0"/>
              </a:rPr>
              <a:t>:  Evidence Of Insurability (EOI) Is Required for any amount over Guarantee Issue Amount</a:t>
            </a:r>
          </a:p>
          <a:p>
            <a:pPr>
              <a:buClr>
                <a:schemeClr val="tx1"/>
              </a:buClr>
            </a:pPr>
            <a:r>
              <a:rPr lang="en-US" sz="1600" u="sng" dirty="0">
                <a:solidFill>
                  <a:srgbClr val="002060"/>
                </a:solidFill>
                <a:cs typeface="Arial" panose="020B0604020202020204" pitchFamily="34" charset="0"/>
              </a:rPr>
              <a:t>Current Employees</a:t>
            </a:r>
            <a:r>
              <a:rPr lang="en-US" sz="1600" dirty="0">
                <a:solidFill>
                  <a:srgbClr val="002060"/>
                </a:solidFill>
                <a:cs typeface="Arial" panose="020B0604020202020204" pitchFamily="34" charset="0"/>
              </a:rPr>
              <a:t>: </a:t>
            </a:r>
            <a:r>
              <a:rPr lang="en-US" sz="1600" dirty="0">
                <a:solidFill>
                  <a:srgbClr val="002060"/>
                </a:solidFill>
                <a:latin typeface="Calibri" panose="020F0502020204030204"/>
              </a:rPr>
              <a:t>EOI is required if coverage previously declined or if electing coverage above the Guaranteed Issue (GI) Amount. </a:t>
            </a:r>
          </a:p>
          <a:p>
            <a:pPr>
              <a:buClr>
                <a:schemeClr val="tx1"/>
              </a:buClr>
            </a:pPr>
            <a:r>
              <a:rPr lang="en-US" sz="1600" dirty="0">
                <a:solidFill>
                  <a:srgbClr val="002060"/>
                </a:solidFill>
                <a:latin typeface="Calibri" panose="020F0502020204030204"/>
              </a:rPr>
              <a:t>Be prepared to enter beneficiary information (name, address, DOB, SSN)</a:t>
            </a:r>
          </a:p>
          <a:p>
            <a:pPr>
              <a:buClr>
                <a:schemeClr val="tx1"/>
              </a:buClr>
            </a:pPr>
            <a:r>
              <a:rPr lang="en-US" sz="1600" dirty="0">
                <a:solidFill>
                  <a:srgbClr val="002060"/>
                </a:solidFill>
                <a:cs typeface="Arial" panose="020B0604020202020204" pitchFamily="34" charset="0"/>
              </a:rPr>
              <a:t>Voluntary Benefit Paid by employee</a:t>
            </a:r>
          </a:p>
          <a:p>
            <a:pPr marL="0" lvl="0" indent="0">
              <a:lnSpc>
                <a:spcPct val="94000"/>
              </a:lnSpc>
              <a:spcBef>
                <a:spcPts val="1000"/>
              </a:spcBef>
              <a:spcAft>
                <a:spcPts val="200"/>
              </a:spcAft>
              <a:buClrTx/>
              <a:buSzTx/>
              <a:buNone/>
              <a:defRPr/>
            </a:pPr>
            <a:r>
              <a:rPr lang="en-US" sz="1600" b="1" dirty="0">
                <a:solidFill>
                  <a:srgbClr val="344068"/>
                </a:solidFill>
                <a:latin typeface="Calibri" panose="020F0502020204030204"/>
              </a:rPr>
              <a:t>Voluntary Life and AD&amp;D Benefit:</a:t>
            </a:r>
          </a:p>
          <a:p>
            <a:pPr marL="285750" indent="-285750">
              <a:lnSpc>
                <a:spcPct val="94000"/>
              </a:lnSpc>
              <a:spcBef>
                <a:spcPts val="1000"/>
              </a:spcBef>
              <a:spcAft>
                <a:spcPts val="200"/>
              </a:spcAft>
              <a:buClrTx/>
              <a:buSzTx/>
              <a:defRPr/>
            </a:pPr>
            <a:r>
              <a:rPr lang="en-US" sz="1600" u="sng" dirty="0">
                <a:solidFill>
                  <a:srgbClr val="344068"/>
                </a:solidFill>
                <a:latin typeface="Calibri" panose="020F0502020204030204"/>
              </a:rPr>
              <a:t>Employee Life</a:t>
            </a:r>
            <a:r>
              <a:rPr lang="en-US" sz="1600" dirty="0">
                <a:solidFill>
                  <a:srgbClr val="344068"/>
                </a:solidFill>
                <a:latin typeface="Calibri" panose="020F0502020204030204"/>
              </a:rPr>
              <a:t>: $10,000 - $500,000 in $10K increments (GI: $300,000)</a:t>
            </a:r>
            <a:endParaRPr lang="en-US" sz="1600" dirty="0">
              <a:solidFill>
                <a:srgbClr val="344068"/>
              </a:solidFill>
              <a:latin typeface="Calibri" panose="020F0502020204030204"/>
              <a:ea typeface="Calibri"/>
              <a:cs typeface="Calibri"/>
            </a:endParaRPr>
          </a:p>
          <a:p>
            <a:pPr marL="914400" lvl="1" indent="-383540">
              <a:lnSpc>
                <a:spcPct val="94000"/>
              </a:lnSpc>
              <a:spcBef>
                <a:spcPts val="500"/>
              </a:spcBef>
              <a:spcAft>
                <a:spcPts val="200"/>
              </a:spcAft>
              <a:buClrTx/>
              <a:buSzTx/>
              <a:buFont typeface="Franklin Gothic Book" panose="020B0503020102020204" pitchFamily="34" charset="0"/>
              <a:buChar char="–"/>
              <a:defRPr/>
            </a:pPr>
            <a:r>
              <a:rPr lang="en-US" sz="1600" dirty="0">
                <a:solidFill>
                  <a:srgbClr val="344068"/>
                </a:solidFill>
                <a:latin typeface="Calibri" panose="020F0502020204030204"/>
                <a:ea typeface="Calibri"/>
                <a:cs typeface="Calibri"/>
              </a:rPr>
              <a:t>If already enrolled, you can increase by a max of $20,000 ($10K increments) without submitting Evidence of Insurability (EOI)</a:t>
            </a:r>
          </a:p>
          <a:p>
            <a:pPr marL="285750" indent="-285750">
              <a:lnSpc>
                <a:spcPct val="94000"/>
              </a:lnSpc>
              <a:spcBef>
                <a:spcPts val="1000"/>
              </a:spcBef>
              <a:spcAft>
                <a:spcPts val="200"/>
              </a:spcAft>
              <a:buClrTx/>
              <a:buSzTx/>
              <a:defRPr/>
            </a:pPr>
            <a:r>
              <a:rPr lang="en-US" sz="1600" u="sng" dirty="0">
                <a:solidFill>
                  <a:srgbClr val="344068"/>
                </a:solidFill>
                <a:latin typeface="Calibri" panose="020F0502020204030204"/>
              </a:rPr>
              <a:t>Spouse Life</a:t>
            </a:r>
            <a:r>
              <a:rPr lang="en-US" sz="1600" dirty="0">
                <a:solidFill>
                  <a:srgbClr val="344068"/>
                </a:solidFill>
                <a:latin typeface="Calibri" panose="020F0502020204030204"/>
              </a:rPr>
              <a:t>: $5,000 - $250,000 in $5K increments (GI: $50,000)</a:t>
            </a:r>
            <a:endParaRPr lang="en-US" sz="1600" dirty="0">
              <a:solidFill>
                <a:srgbClr val="344068"/>
              </a:solidFill>
              <a:latin typeface="Calibri" panose="020F0502020204030204"/>
              <a:ea typeface="Calibri"/>
              <a:cs typeface="Calibri"/>
            </a:endParaRPr>
          </a:p>
          <a:p>
            <a:pPr marL="914400" lvl="1" indent="-383540">
              <a:lnSpc>
                <a:spcPct val="94000"/>
              </a:lnSpc>
              <a:spcBef>
                <a:spcPts val="500"/>
              </a:spcBef>
              <a:spcAft>
                <a:spcPts val="200"/>
              </a:spcAft>
              <a:buClrTx/>
              <a:buSzTx/>
              <a:buFont typeface="Franklin Gothic Book" panose="020B0503020102020204" pitchFamily="34" charset="0"/>
              <a:buChar char="–"/>
              <a:defRPr/>
            </a:pPr>
            <a:r>
              <a:rPr lang="en-US" sz="1600" dirty="0">
                <a:solidFill>
                  <a:srgbClr val="344068"/>
                </a:solidFill>
                <a:latin typeface="Calibri" panose="020F0502020204030204"/>
                <a:ea typeface="Calibri"/>
                <a:cs typeface="Calibri"/>
              </a:rPr>
              <a:t>If already enrolled, you may increase coverage by a max of $10,000 ($5K increments) without submitting EOI</a:t>
            </a:r>
          </a:p>
          <a:p>
            <a:pPr marL="285750" indent="-285750">
              <a:lnSpc>
                <a:spcPct val="94000"/>
              </a:lnSpc>
              <a:spcBef>
                <a:spcPts val="1000"/>
              </a:spcBef>
              <a:spcAft>
                <a:spcPts val="200"/>
              </a:spcAft>
              <a:buClrTx/>
              <a:buSzTx/>
              <a:defRPr/>
            </a:pPr>
            <a:r>
              <a:rPr lang="en-US" sz="1600" u="sng" dirty="0">
                <a:solidFill>
                  <a:srgbClr val="344068"/>
                </a:solidFill>
                <a:latin typeface="Calibri" panose="020F0502020204030204"/>
              </a:rPr>
              <a:t>Child(ren) Life</a:t>
            </a:r>
            <a:r>
              <a:rPr lang="en-US" sz="1600" dirty="0">
                <a:solidFill>
                  <a:srgbClr val="344068"/>
                </a:solidFill>
                <a:latin typeface="Calibri" panose="020F0502020204030204"/>
              </a:rPr>
              <a:t>: $2,500 to $10,000 in $2,500 increments (No EOI required, GI: $10,000)</a:t>
            </a:r>
            <a:endParaRPr lang="en-US" sz="1600" dirty="0">
              <a:solidFill>
                <a:srgbClr val="344068"/>
              </a:solidFill>
              <a:latin typeface="Calibri" panose="020F0502020204030204"/>
              <a:ea typeface="Calibri"/>
              <a:cs typeface="Calibri"/>
            </a:endParaRPr>
          </a:p>
          <a:p>
            <a:pPr marL="45720" indent="0">
              <a:spcBef>
                <a:spcPts val="0"/>
              </a:spcBef>
              <a:buClr>
                <a:schemeClr val="accent2"/>
              </a:buClr>
              <a:buNone/>
            </a:pPr>
            <a:endParaRPr lang="en-US" sz="1600" dirty="0">
              <a:solidFill>
                <a:srgbClr val="C00000"/>
              </a:solidFill>
              <a:cs typeface="Arial" panose="020B0604020202020204" pitchFamily="34" charset="0"/>
            </a:endParaRPr>
          </a:p>
          <a:p>
            <a:pPr>
              <a:spcBef>
                <a:spcPts val="0"/>
              </a:spcBef>
              <a:buClr>
                <a:schemeClr val="accent2"/>
              </a:buClr>
              <a:buFont typeface="Arial" panose="020B0604020202020204" pitchFamily="34" charset="0"/>
              <a:buChar char="•"/>
            </a:pPr>
            <a:endParaRPr lang="en-US" sz="1600" dirty="0">
              <a:cs typeface="Arial" panose="020B0604020202020204" pitchFamily="34" charset="0"/>
            </a:endParaRPr>
          </a:p>
          <a:p>
            <a:pPr lvl="1" indent="0">
              <a:spcBef>
                <a:spcPts val="0"/>
              </a:spcBef>
              <a:buClr>
                <a:schemeClr val="accent2"/>
              </a:buClr>
              <a:buNone/>
            </a:pPr>
            <a:r>
              <a:rPr lang="en-US" sz="1600" i="1" dirty="0">
                <a:solidFill>
                  <a:schemeClr val="tx1"/>
                </a:solidFill>
                <a:cs typeface="Arial" panose="020B0604020202020204" pitchFamily="34" charset="0"/>
              </a:rPr>
              <a:t>*Guarantee Issue for New Hires Only</a:t>
            </a:r>
          </a:p>
          <a:p>
            <a:pPr marL="457200" lvl="1" indent="0">
              <a:spcBef>
                <a:spcPts val="0"/>
              </a:spcBef>
              <a:buClr>
                <a:schemeClr val="accent2"/>
              </a:buClr>
              <a:buNone/>
            </a:pPr>
            <a:endParaRPr lang="en-US" sz="1800" i="1" dirty="0">
              <a:cs typeface="Arial" panose="020B0604020202020204" pitchFamily="34" charset="0"/>
            </a:endParaRPr>
          </a:p>
          <a:p>
            <a:pPr marL="457200" lvl="1" indent="0">
              <a:spcBef>
                <a:spcPts val="0"/>
              </a:spcBef>
              <a:buClr>
                <a:schemeClr val="accent2"/>
              </a:buClr>
              <a:buNone/>
            </a:pPr>
            <a:endParaRPr lang="en-US" sz="1800" i="1" dirty="0">
              <a:solidFill>
                <a:schemeClr val="tx1"/>
              </a:solidFill>
              <a:cs typeface="Arial" panose="020B0604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2405" y="3897171"/>
            <a:ext cx="1291266" cy="2063363"/>
          </a:xfrm>
          <a:prstGeom prst="rect">
            <a:avLst/>
          </a:prstGeom>
        </p:spPr>
      </p:pic>
      <p:sp>
        <p:nvSpPr>
          <p:cNvPr id="10" name="TextBox 9"/>
          <p:cNvSpPr txBox="1"/>
          <p:nvPr/>
        </p:nvSpPr>
        <p:spPr>
          <a:xfrm>
            <a:off x="5841999" y="5619233"/>
            <a:ext cx="5024083" cy="1015663"/>
          </a:xfrm>
          <a:prstGeom prst="rect">
            <a:avLst/>
          </a:prstGeom>
          <a:noFill/>
        </p:spPr>
        <p:txBody>
          <a:bodyPr wrap="square" rtlCol="0">
            <a:spAutoFit/>
          </a:bodyPr>
          <a:lstStyle/>
          <a:p>
            <a:r>
              <a:rPr lang="en-US" b="1" dirty="0">
                <a:solidFill>
                  <a:srgbClr val="5C7231"/>
                </a:solidFill>
                <a:cs typeface="Arial" panose="020B0604020202020204" pitchFamily="34" charset="0"/>
              </a:rPr>
              <a:t>Savings Tip!</a:t>
            </a:r>
          </a:p>
          <a:p>
            <a:r>
              <a:rPr lang="en-US" sz="1400" dirty="0">
                <a:cs typeface="Arial" panose="020B0604020202020204" pitchFamily="34" charset="0"/>
              </a:rPr>
              <a:t>Did you know that life insurance rates are less expensive when purchased through an employer plan?  Take advantage of </a:t>
            </a:r>
            <a:r>
              <a:rPr lang="en-US" sz="1400" b="1" dirty="0">
                <a:cs typeface="Arial" panose="020B0604020202020204" pitchFamily="34" charset="0"/>
              </a:rPr>
              <a:t>free resources </a:t>
            </a:r>
            <a:r>
              <a:rPr lang="en-US" sz="1400" dirty="0">
                <a:cs typeface="Arial" panose="020B0604020202020204" pitchFamily="34" charset="0"/>
              </a:rPr>
              <a:t>such as Travel Assist and Life Services Toolkit.</a:t>
            </a:r>
            <a:endParaRPr lang="en-US" b="1" dirty="0">
              <a:solidFill>
                <a:srgbClr val="5C7231"/>
              </a:solidFill>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549" y="1081912"/>
            <a:ext cx="1280611" cy="826201"/>
          </a:xfrm>
          <a:prstGeom prst="rect">
            <a:avLst/>
          </a:prstGeom>
        </p:spPr>
      </p:pic>
    </p:spTree>
    <p:extLst>
      <p:ext uri="{BB962C8B-B14F-4D97-AF65-F5344CB8AC3E}">
        <p14:creationId xmlns:p14="http://schemas.microsoft.com/office/powerpoint/2010/main" val="333723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CB436-BB88-4A04-84BF-A5ECD1C3D99C}"/>
              </a:ext>
            </a:extLst>
          </p:cNvPr>
          <p:cNvSpPr>
            <a:spLocks noGrp="1"/>
          </p:cNvSpPr>
          <p:nvPr>
            <p:ph type="title"/>
          </p:nvPr>
        </p:nvSpPr>
        <p:spPr/>
        <p:txBody>
          <a:bodyPr/>
          <a:lstStyle/>
          <a:p>
            <a:pPr algn="ctr"/>
            <a:r>
              <a:rPr lang="en-US" dirty="0"/>
              <a:t>RETIREMENT ACCOUNTS</a:t>
            </a:r>
          </a:p>
        </p:txBody>
      </p:sp>
      <p:sp>
        <p:nvSpPr>
          <p:cNvPr id="3" name="Content Placeholder 2">
            <a:extLst>
              <a:ext uri="{FF2B5EF4-FFF2-40B4-BE49-F238E27FC236}">
                <a16:creationId xmlns:a16="http://schemas.microsoft.com/office/drawing/2014/main" id="{FF998E4C-CBE8-4268-A6C8-185B935BAA19}"/>
              </a:ext>
            </a:extLst>
          </p:cNvPr>
          <p:cNvSpPr>
            <a:spLocks noGrp="1"/>
          </p:cNvSpPr>
          <p:nvPr>
            <p:ph idx="1"/>
          </p:nvPr>
        </p:nvSpPr>
        <p:spPr>
          <a:xfrm>
            <a:off x="1159564" y="2048522"/>
            <a:ext cx="9872871" cy="4038600"/>
          </a:xfrm>
        </p:spPr>
        <p:txBody>
          <a:bodyPr>
            <a:normAutofit/>
          </a:bodyPr>
          <a:lstStyle/>
          <a:p>
            <a:pPr marL="0" indent="0">
              <a:buNone/>
            </a:pPr>
            <a:r>
              <a:rPr lang="en-US" sz="1800" b="1" u="sng" dirty="0">
                <a:solidFill>
                  <a:schemeClr val="tx1"/>
                </a:solidFill>
                <a:latin typeface="Times New Roman" panose="02020603050405020304" pitchFamily="18" charset="0"/>
                <a:cs typeface="Times New Roman" panose="02020603050405020304" pitchFamily="18" charset="0"/>
              </a:rPr>
              <a:t>Oklahoma Teachers Retirement System </a:t>
            </a:r>
            <a:r>
              <a:rPr lang="en-US" sz="1800" dirty="0">
                <a:solidFill>
                  <a:schemeClr val="tx1"/>
                </a:solidFill>
                <a:latin typeface="Times New Roman" panose="02020603050405020304" pitchFamily="18" charset="0"/>
                <a:cs typeface="Times New Roman" panose="02020603050405020304" pitchFamily="18" charset="0"/>
              </a:rPr>
              <a:t>is required for Exempt employees, it is optional for Non-Exempt employees. Members are required to contribute 7% of the first $25,000 of annual salary plus benefits each fiscal year.  The University contributes 7% of salary and benefits over $25,000.  Maximum contribution for employee will be $145.83 per month for Exempt or $67.31 for Non-Exempt each Bi-weekly paycheck for a total of $1750 each year (July – June).  The number of years to “vest” and become eligible for a TRS pension is 7 years effective 11/1/17. Benefit amounts are calculated on a combination of average salary and years of service. There is also an $18,000 Death benefit as an active member.  </a:t>
            </a:r>
            <a:r>
              <a:rPr lang="en-US" sz="1800" dirty="0">
                <a:solidFill>
                  <a:schemeClr val="tx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www.ok.gov/trs</a:t>
            </a:r>
            <a:endParaRPr lang="en-US" sz="18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1800" dirty="0">
              <a:solidFill>
                <a:schemeClr val="tx1"/>
              </a:solidFill>
              <a:latin typeface="Times New Roman" panose="02020603050405020304" pitchFamily="18" charset="0"/>
              <a:cs typeface="Times New Roman" panose="02020603050405020304" pitchFamily="18" charset="0"/>
            </a:endParaRPr>
          </a:p>
          <a:p>
            <a:pPr marL="0" indent="0">
              <a:buNone/>
            </a:pPr>
            <a:r>
              <a:rPr lang="en-US" sz="1800" dirty="0">
                <a:solidFill>
                  <a:schemeClr val="tx1"/>
                </a:solidFill>
                <a:latin typeface="Times New Roman" panose="02020603050405020304" pitchFamily="18" charset="0"/>
                <a:cs typeface="Times New Roman" panose="02020603050405020304" pitchFamily="18" charset="0"/>
              </a:rPr>
              <a:t>Optional 403(b) or 457 plans are available through </a:t>
            </a:r>
            <a:r>
              <a:rPr lang="en-US" sz="1800" b="1" u="sng" dirty="0">
                <a:solidFill>
                  <a:schemeClr val="tx1"/>
                </a:solidFill>
                <a:latin typeface="Times New Roman" panose="02020603050405020304" pitchFamily="18" charset="0"/>
                <a:cs typeface="Times New Roman" panose="02020603050405020304" pitchFamily="18" charset="0"/>
              </a:rPr>
              <a:t>VOYA </a:t>
            </a:r>
            <a:r>
              <a:rPr lang="en-US" sz="1800" dirty="0">
                <a:solidFill>
                  <a:schemeClr val="tx1"/>
                </a:solidFill>
                <a:latin typeface="Times New Roman" panose="02020603050405020304" pitchFamily="18" charset="0"/>
                <a:cs typeface="Times New Roman" panose="02020603050405020304" pitchFamily="18" charset="0"/>
              </a:rPr>
              <a:t>at </a:t>
            </a:r>
            <a:r>
              <a:rPr lang="en-US" sz="1800" dirty="0">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www.OK2retire.com</a:t>
            </a:r>
            <a:endParaRPr lang="en-US" sz="1800"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18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166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00" y="65003"/>
            <a:ext cx="10678882" cy="1698812"/>
          </a:xfrm>
        </p:spPr>
        <p:txBody>
          <a:bodyPr/>
          <a:lstStyle/>
          <a:p>
            <a:r>
              <a:rPr lang="en-US" dirty="0"/>
              <a:t>SHORT TERM DISABILITY – THE STANDARD</a:t>
            </a:r>
          </a:p>
        </p:txBody>
      </p:sp>
      <p:sp>
        <p:nvSpPr>
          <p:cNvPr id="7" name="Content Placeholder 2"/>
          <p:cNvSpPr>
            <a:spLocks noGrp="1"/>
          </p:cNvSpPr>
          <p:nvPr>
            <p:ph sz="half" idx="2"/>
          </p:nvPr>
        </p:nvSpPr>
        <p:spPr>
          <a:xfrm>
            <a:off x="541867" y="1609804"/>
            <a:ext cx="10549466" cy="4587795"/>
          </a:xfrm>
          <a:prstGeom prst="rect">
            <a:avLst/>
          </a:prstGeom>
        </p:spPr>
        <p:txBody>
          <a:bodyPr>
            <a:noAutofit/>
          </a:bodyPr>
          <a:lstStyle/>
          <a:p>
            <a:pPr marL="274320" lvl="1" indent="0">
              <a:buClr>
                <a:srgbClr val="C0D83E"/>
              </a:buClr>
              <a:buNone/>
            </a:pPr>
            <a:r>
              <a:rPr lang="en-US" sz="2400" b="1" dirty="0">
                <a:solidFill>
                  <a:srgbClr val="C0D83E"/>
                </a:solidFill>
                <a:cs typeface="Arial" panose="020B0604020202020204" pitchFamily="34" charset="0"/>
              </a:rPr>
              <a:t>Must Know</a:t>
            </a:r>
            <a:r>
              <a:rPr lang="en-US" sz="2400" dirty="0">
                <a:solidFill>
                  <a:srgbClr val="C0D83E"/>
                </a:solidFill>
                <a:cs typeface="Arial" panose="020B0604020202020204" pitchFamily="34" charset="0"/>
              </a:rPr>
              <a:t>:</a:t>
            </a:r>
          </a:p>
          <a:p>
            <a:pPr lvl="1">
              <a:buClr>
                <a:srgbClr val="C0D83E"/>
              </a:buClr>
              <a:buFont typeface="Arial" panose="020B0604020202020204" pitchFamily="34" charset="0"/>
              <a:buChar char="•"/>
            </a:pPr>
            <a:r>
              <a:rPr lang="en-US" dirty="0">
                <a:solidFill>
                  <a:srgbClr val="C0D83E"/>
                </a:solidFill>
                <a:cs typeface="Arial" panose="020B0604020202020204" pitchFamily="34" charset="0"/>
              </a:rPr>
              <a:t>Voluntary Benefit Paid by Employee</a:t>
            </a:r>
          </a:p>
          <a:p>
            <a:pPr lvl="1">
              <a:buClr>
                <a:srgbClr val="C0D83E"/>
              </a:buClr>
              <a:buFont typeface="Arial" panose="020B0604020202020204" pitchFamily="34" charset="0"/>
              <a:buChar char="•"/>
            </a:pPr>
            <a:r>
              <a:rPr lang="en-US" dirty="0">
                <a:solidFill>
                  <a:srgbClr val="C0D83E"/>
                </a:solidFill>
                <a:cs typeface="Arial" panose="020B0604020202020204" pitchFamily="34" charset="0"/>
              </a:rPr>
              <a:t>Your Benefit = 60% of Pre-disability Earnings up to $2,000/week (Min. $15)</a:t>
            </a:r>
          </a:p>
          <a:p>
            <a:pPr lvl="1">
              <a:buClr>
                <a:srgbClr val="C0D83E"/>
              </a:buClr>
              <a:buFont typeface="Arial" panose="020B0604020202020204" pitchFamily="34" charset="0"/>
              <a:buChar char="•"/>
            </a:pPr>
            <a:r>
              <a:rPr lang="en-US" dirty="0">
                <a:solidFill>
                  <a:srgbClr val="FF0000"/>
                </a:solidFill>
                <a:cs typeface="Arial" panose="020B0604020202020204" pitchFamily="34" charset="0"/>
              </a:rPr>
              <a:t>Before these benefits pay, you must use any available leave before accessing this benefit</a:t>
            </a:r>
          </a:p>
          <a:p>
            <a:pPr lvl="1">
              <a:buClr>
                <a:srgbClr val="C0D83E"/>
              </a:buClr>
              <a:buFont typeface="Arial" panose="020B0604020202020204" pitchFamily="34" charset="0"/>
              <a:buChar char="•"/>
            </a:pPr>
            <a:endParaRPr lang="en-US" dirty="0">
              <a:solidFill>
                <a:srgbClr val="FF0000"/>
              </a:solidFill>
              <a:cs typeface="Arial" panose="020B0604020202020204" pitchFamily="34" charset="0"/>
            </a:endParaRPr>
          </a:p>
          <a:p>
            <a:pPr marL="274320" lvl="1" indent="0">
              <a:buClr>
                <a:srgbClr val="C0D83E"/>
              </a:buClr>
              <a:buNone/>
            </a:pPr>
            <a:r>
              <a:rPr lang="en-US" b="1" dirty="0">
                <a:solidFill>
                  <a:srgbClr val="C0D83E"/>
                </a:solidFill>
                <a:cs typeface="Arial" panose="020B0604020202020204" pitchFamily="34" charset="0"/>
              </a:rPr>
              <a:t>Benefit</a:t>
            </a:r>
            <a:r>
              <a:rPr lang="en-US" dirty="0">
                <a:solidFill>
                  <a:srgbClr val="C0D83E"/>
                </a:solidFill>
                <a:cs typeface="Arial" panose="020B0604020202020204" pitchFamily="34" charset="0"/>
              </a:rPr>
              <a:t>:  14 Day Elimination with 76 days of coverage</a:t>
            </a:r>
          </a:p>
          <a:p>
            <a:pPr lvl="1">
              <a:buClr>
                <a:srgbClr val="C0D83E"/>
              </a:buClr>
              <a:buFont typeface="Arial" panose="020B0604020202020204" pitchFamily="34" charset="0"/>
              <a:buChar char="•"/>
            </a:pPr>
            <a:r>
              <a:rPr lang="en-US" dirty="0">
                <a:solidFill>
                  <a:srgbClr val="C0D83E"/>
                </a:solidFill>
                <a:cs typeface="Arial" panose="020B0604020202020204" pitchFamily="34" charset="0"/>
              </a:rPr>
              <a:t>Bridge the gap to your Long Term Disability</a:t>
            </a:r>
          </a:p>
          <a:p>
            <a:pPr lvl="1">
              <a:buClr>
                <a:srgbClr val="C0D83E"/>
              </a:buClr>
              <a:buFont typeface="Arial" panose="020B0604020202020204" pitchFamily="34" charset="0"/>
              <a:buChar char="•"/>
            </a:pPr>
            <a:r>
              <a:rPr lang="en-US" dirty="0">
                <a:solidFill>
                  <a:srgbClr val="C0D83E"/>
                </a:solidFill>
                <a:cs typeface="Arial" panose="020B0604020202020204" pitchFamily="34" charset="0"/>
              </a:rPr>
              <a:t>If you do not choose to enroll in the Short Term Disability at new hire and decide to enroll for next year, you will be subject to a 60-day benefit waiting period for sickness and pregnancy during your first 12 months in the plan.</a:t>
            </a:r>
          </a:p>
          <a:p>
            <a:pPr lvl="1">
              <a:buClr>
                <a:srgbClr val="F15323"/>
              </a:buClr>
              <a:buFont typeface="Arial" panose="020B0604020202020204" pitchFamily="34" charset="0"/>
              <a:buChar char="•"/>
            </a:pPr>
            <a:endParaRPr lang="en-US" dirty="0">
              <a:solidFill>
                <a:schemeClr val="tx1"/>
              </a:solidFill>
              <a:cs typeface="Arial" panose="020B0604020202020204" pitchFamily="34" charset="0"/>
            </a:endParaRPr>
          </a:p>
          <a:p>
            <a:pPr lvl="1">
              <a:buClr>
                <a:srgbClr val="F15323"/>
              </a:buClr>
            </a:pPr>
            <a:endParaRPr lang="en-US" dirty="0">
              <a:cs typeface="Arial" panose="020B0604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4414" y="4400355"/>
            <a:ext cx="1291266" cy="2063363"/>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8950" y="1203304"/>
            <a:ext cx="1280611" cy="826201"/>
          </a:xfrm>
          <a:prstGeom prst="rect">
            <a:avLst/>
          </a:prstGeom>
        </p:spPr>
      </p:pic>
      <p:sp>
        <p:nvSpPr>
          <p:cNvPr id="10" name="TextBox 9"/>
          <p:cNvSpPr txBox="1"/>
          <p:nvPr/>
        </p:nvSpPr>
        <p:spPr>
          <a:xfrm>
            <a:off x="5396348" y="5235139"/>
            <a:ext cx="4973108" cy="861774"/>
          </a:xfrm>
          <a:prstGeom prst="rect">
            <a:avLst/>
          </a:prstGeom>
          <a:noFill/>
        </p:spPr>
        <p:txBody>
          <a:bodyPr wrap="square" rtlCol="0">
            <a:spAutoFit/>
          </a:bodyPr>
          <a:lstStyle/>
          <a:p>
            <a:r>
              <a:rPr lang="en-US" b="1" dirty="0">
                <a:solidFill>
                  <a:srgbClr val="5C7231"/>
                </a:solidFill>
                <a:cs typeface="Arial" panose="020B0604020202020204" pitchFamily="34" charset="0"/>
              </a:rPr>
              <a:t>Savings Tip!</a:t>
            </a:r>
          </a:p>
          <a:p>
            <a:r>
              <a:rPr lang="en-US" sz="1600" dirty="0">
                <a:cs typeface="Arial" panose="020B0604020202020204" pitchFamily="34" charset="0"/>
              </a:rPr>
              <a:t>Disability insurance protects your income if you are unable to work for a period of time due to a disability. </a:t>
            </a:r>
            <a:endParaRPr lang="en-US" sz="1600" dirty="0"/>
          </a:p>
        </p:txBody>
      </p:sp>
    </p:spTree>
    <p:extLst>
      <p:ext uri="{BB962C8B-B14F-4D97-AF65-F5344CB8AC3E}">
        <p14:creationId xmlns:p14="http://schemas.microsoft.com/office/powerpoint/2010/main" val="74289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 TERM DISABILITY – </a:t>
            </a:r>
            <a:br>
              <a:rPr lang="en-US" dirty="0"/>
            </a:br>
            <a:r>
              <a:rPr lang="en-US" dirty="0"/>
              <a:t>THE STANDARD</a:t>
            </a:r>
          </a:p>
        </p:txBody>
      </p:sp>
      <p:sp>
        <p:nvSpPr>
          <p:cNvPr id="8" name="Content Placeholder 2"/>
          <p:cNvSpPr>
            <a:spLocks noGrp="1"/>
          </p:cNvSpPr>
          <p:nvPr>
            <p:ph sz="half" idx="2"/>
          </p:nvPr>
        </p:nvSpPr>
        <p:spPr>
          <a:xfrm>
            <a:off x="1118767" y="1965960"/>
            <a:ext cx="9405299" cy="3072602"/>
          </a:xfrm>
          <a:prstGeom prst="rect">
            <a:avLst/>
          </a:prstGeom>
        </p:spPr>
        <p:txBody>
          <a:bodyPr>
            <a:noAutofit/>
          </a:bodyPr>
          <a:lstStyle/>
          <a:p>
            <a:pPr marL="45720" indent="0">
              <a:buClr>
                <a:srgbClr val="C0D83E"/>
              </a:buClr>
              <a:buNone/>
            </a:pPr>
            <a:r>
              <a:rPr lang="en-US" b="1" dirty="0">
                <a:solidFill>
                  <a:srgbClr val="002060"/>
                </a:solidFill>
                <a:cs typeface="Arial" panose="020B0604020202020204" pitchFamily="34" charset="0"/>
              </a:rPr>
              <a:t>Must Know</a:t>
            </a:r>
            <a:r>
              <a:rPr lang="en-US" dirty="0">
                <a:solidFill>
                  <a:srgbClr val="002060"/>
                </a:solidFill>
                <a:cs typeface="Arial" panose="020B0604020202020204" pitchFamily="34" charset="0"/>
              </a:rPr>
              <a:t>:</a:t>
            </a:r>
          </a:p>
          <a:p>
            <a:pPr lvl="1">
              <a:buClr>
                <a:srgbClr val="C0D83E"/>
              </a:buClr>
              <a:buFont typeface="Arial" panose="020B0604020202020204" pitchFamily="34" charset="0"/>
              <a:buChar char="•"/>
            </a:pPr>
            <a:r>
              <a:rPr lang="en-US" sz="1800" dirty="0">
                <a:solidFill>
                  <a:srgbClr val="002060"/>
                </a:solidFill>
                <a:cs typeface="Arial" panose="020B0604020202020204" pitchFamily="34" charset="0"/>
              </a:rPr>
              <a:t>NSU Pays for the Buy-Up Plan for all employees which begins on the 90</a:t>
            </a:r>
            <a:r>
              <a:rPr lang="en-US" sz="1800" baseline="30000" dirty="0">
                <a:solidFill>
                  <a:srgbClr val="002060"/>
                </a:solidFill>
                <a:cs typeface="Arial" panose="020B0604020202020204" pitchFamily="34" charset="0"/>
              </a:rPr>
              <a:t>th</a:t>
            </a:r>
            <a:r>
              <a:rPr lang="en-US" sz="1800" dirty="0">
                <a:solidFill>
                  <a:srgbClr val="002060"/>
                </a:solidFill>
                <a:cs typeface="Arial" panose="020B0604020202020204" pitchFamily="34" charset="0"/>
              </a:rPr>
              <a:t> day of illness or injury</a:t>
            </a:r>
          </a:p>
          <a:p>
            <a:pPr lvl="1">
              <a:buClr>
                <a:srgbClr val="C0D83E"/>
              </a:buClr>
              <a:buFont typeface="Arial" panose="020B0604020202020204" pitchFamily="34" charset="0"/>
              <a:buChar char="•"/>
            </a:pPr>
            <a:r>
              <a:rPr lang="en-US" sz="1800" dirty="0">
                <a:solidFill>
                  <a:srgbClr val="002060"/>
                </a:solidFill>
                <a:cs typeface="Arial" panose="020B0604020202020204" pitchFamily="34" charset="0"/>
              </a:rPr>
              <a:t>Your Benefit = 60% of Pre-disability Earnings up to $8,000/month</a:t>
            </a:r>
          </a:p>
          <a:p>
            <a:pPr lvl="1">
              <a:buClr>
                <a:srgbClr val="C0D83E"/>
              </a:buClr>
              <a:buFont typeface="Arial" panose="020B0604020202020204" pitchFamily="34" charset="0"/>
              <a:buChar char="•"/>
            </a:pPr>
            <a:r>
              <a:rPr lang="en-US" sz="1800" dirty="0">
                <a:solidFill>
                  <a:srgbClr val="002060"/>
                </a:solidFill>
                <a:cs typeface="Arial" panose="020B0604020202020204" pitchFamily="34" charset="0"/>
              </a:rPr>
              <a:t>Coverage will pay until you can return to work or to Normal Retirement Age </a:t>
            </a:r>
          </a:p>
          <a:p>
            <a:pPr marL="457200" lvl="1" indent="0">
              <a:buClr>
                <a:schemeClr val="accent2"/>
              </a:buClr>
              <a:buNone/>
            </a:pPr>
            <a:endParaRPr lang="en-US" sz="1800" dirty="0">
              <a:solidFill>
                <a:srgbClr val="FF0000"/>
              </a:solidFill>
              <a:cs typeface="Arial" panose="020B0604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5660" y="3183951"/>
            <a:ext cx="1291266" cy="2063363"/>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2142" y="650706"/>
            <a:ext cx="1280611" cy="826201"/>
          </a:xfrm>
          <a:prstGeom prst="rect">
            <a:avLst/>
          </a:prstGeom>
        </p:spPr>
      </p:pic>
      <p:sp>
        <p:nvSpPr>
          <p:cNvPr id="10" name="TextBox 9"/>
          <p:cNvSpPr txBox="1"/>
          <p:nvPr/>
        </p:nvSpPr>
        <p:spPr>
          <a:xfrm>
            <a:off x="5550958" y="5099903"/>
            <a:ext cx="4973108" cy="861774"/>
          </a:xfrm>
          <a:prstGeom prst="rect">
            <a:avLst/>
          </a:prstGeom>
          <a:noFill/>
        </p:spPr>
        <p:txBody>
          <a:bodyPr wrap="square" rtlCol="0">
            <a:spAutoFit/>
          </a:bodyPr>
          <a:lstStyle/>
          <a:p>
            <a:r>
              <a:rPr lang="en-US" b="1" dirty="0">
                <a:solidFill>
                  <a:srgbClr val="5C7231"/>
                </a:solidFill>
                <a:cs typeface="Arial" panose="020B0604020202020204" pitchFamily="34" charset="0"/>
              </a:rPr>
              <a:t>Savings Tip!</a:t>
            </a:r>
          </a:p>
          <a:p>
            <a:r>
              <a:rPr lang="en-US" sz="1600" dirty="0">
                <a:cs typeface="Arial" panose="020B0604020202020204" pitchFamily="34" charset="0"/>
              </a:rPr>
              <a:t>Disability insurance protects your income if you are unable to work for a period of time due to a disability. </a:t>
            </a:r>
            <a:endParaRPr lang="en-US" sz="1600" dirty="0"/>
          </a:p>
        </p:txBody>
      </p:sp>
    </p:spTree>
    <p:extLst>
      <p:ext uri="{BB962C8B-B14F-4D97-AF65-F5344CB8AC3E}">
        <p14:creationId xmlns:p14="http://schemas.microsoft.com/office/powerpoint/2010/main" val="372767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56337D-697A-4E2D-8388-28EAF23E52E4}"/>
              </a:ext>
            </a:extLst>
          </p:cNvPr>
          <p:cNvPicPr>
            <a:picLocks noChangeAspect="1"/>
          </p:cNvPicPr>
          <p:nvPr/>
        </p:nvPicPr>
        <p:blipFill>
          <a:blip r:embed="rId2"/>
          <a:stretch>
            <a:fillRect/>
          </a:stretch>
        </p:blipFill>
        <p:spPr>
          <a:xfrm>
            <a:off x="287803" y="285750"/>
            <a:ext cx="2237283" cy="2374260"/>
          </a:xfrm>
          <a:prstGeom prst="rect">
            <a:avLst/>
          </a:prstGeom>
        </p:spPr>
      </p:pic>
      <p:pic>
        <p:nvPicPr>
          <p:cNvPr id="9" name="Picture 8">
            <a:extLst>
              <a:ext uri="{FF2B5EF4-FFF2-40B4-BE49-F238E27FC236}">
                <a16:creationId xmlns:a16="http://schemas.microsoft.com/office/drawing/2014/main" id="{BCBE9ECE-1F5B-4D7A-9EEB-96C0DEA39720}"/>
              </a:ext>
            </a:extLst>
          </p:cNvPr>
          <p:cNvPicPr>
            <a:picLocks noChangeAspect="1"/>
          </p:cNvPicPr>
          <p:nvPr/>
        </p:nvPicPr>
        <p:blipFill>
          <a:blip r:embed="rId3"/>
          <a:stretch>
            <a:fillRect/>
          </a:stretch>
        </p:blipFill>
        <p:spPr>
          <a:xfrm>
            <a:off x="2601286" y="551836"/>
            <a:ext cx="4572000" cy="723900"/>
          </a:xfrm>
          <a:prstGeom prst="rect">
            <a:avLst/>
          </a:prstGeom>
        </p:spPr>
      </p:pic>
      <p:pic>
        <p:nvPicPr>
          <p:cNvPr id="11" name="Content Placeholder 10">
            <a:extLst>
              <a:ext uri="{FF2B5EF4-FFF2-40B4-BE49-F238E27FC236}">
                <a16:creationId xmlns:a16="http://schemas.microsoft.com/office/drawing/2014/main" id="{BC413615-B5AA-4299-A850-2AFB88C3A07D}"/>
              </a:ext>
            </a:extLst>
          </p:cNvPr>
          <p:cNvPicPr>
            <a:picLocks noGrp="1" noChangeAspect="1"/>
          </p:cNvPicPr>
          <p:nvPr>
            <p:ph sz="half" idx="2"/>
          </p:nvPr>
        </p:nvPicPr>
        <p:blipFill rotWithShape="1">
          <a:blip r:embed="rId4"/>
          <a:srcRect b="3166"/>
          <a:stretch/>
        </p:blipFill>
        <p:spPr>
          <a:xfrm>
            <a:off x="2732825" y="1275434"/>
            <a:ext cx="4156522" cy="1940251"/>
          </a:xfrm>
          <a:prstGeom prst="rect">
            <a:avLst/>
          </a:prstGeom>
        </p:spPr>
      </p:pic>
      <p:pic>
        <p:nvPicPr>
          <p:cNvPr id="12" name="Content Placeholder 11">
            <a:extLst>
              <a:ext uri="{FF2B5EF4-FFF2-40B4-BE49-F238E27FC236}">
                <a16:creationId xmlns:a16="http://schemas.microsoft.com/office/drawing/2014/main" id="{12FB0C3E-275A-4B73-88DD-EAE82B7811B0}"/>
              </a:ext>
            </a:extLst>
          </p:cNvPr>
          <p:cNvPicPr>
            <a:picLocks noGrp="1" noChangeAspect="1"/>
          </p:cNvPicPr>
          <p:nvPr>
            <p:ph sz="quarter" idx="4"/>
          </p:nvPr>
        </p:nvPicPr>
        <p:blipFill>
          <a:blip r:embed="rId5"/>
          <a:stretch>
            <a:fillRect/>
          </a:stretch>
        </p:blipFill>
        <p:spPr>
          <a:xfrm>
            <a:off x="926759" y="3383608"/>
            <a:ext cx="5460293" cy="2922556"/>
          </a:xfrm>
          <a:prstGeom prst="rect">
            <a:avLst/>
          </a:prstGeom>
        </p:spPr>
      </p:pic>
      <p:pic>
        <p:nvPicPr>
          <p:cNvPr id="10" name="Picture 9">
            <a:extLst>
              <a:ext uri="{FF2B5EF4-FFF2-40B4-BE49-F238E27FC236}">
                <a16:creationId xmlns:a16="http://schemas.microsoft.com/office/drawing/2014/main" id="{ACAEFD6E-F014-43E1-9BD0-CA1E692F0439}"/>
              </a:ext>
            </a:extLst>
          </p:cNvPr>
          <p:cNvPicPr>
            <a:picLocks noChangeAspect="1"/>
          </p:cNvPicPr>
          <p:nvPr/>
        </p:nvPicPr>
        <p:blipFill>
          <a:blip r:embed="rId6"/>
          <a:stretch>
            <a:fillRect/>
          </a:stretch>
        </p:blipFill>
        <p:spPr>
          <a:xfrm>
            <a:off x="7173286" y="551534"/>
            <a:ext cx="4781550" cy="723900"/>
          </a:xfrm>
          <a:prstGeom prst="rect">
            <a:avLst/>
          </a:prstGeom>
        </p:spPr>
      </p:pic>
      <p:pic>
        <p:nvPicPr>
          <p:cNvPr id="13" name="Picture 12">
            <a:extLst>
              <a:ext uri="{FF2B5EF4-FFF2-40B4-BE49-F238E27FC236}">
                <a16:creationId xmlns:a16="http://schemas.microsoft.com/office/drawing/2014/main" id="{FF5310C9-14BB-4169-9CDA-BA077455CC3E}"/>
              </a:ext>
            </a:extLst>
          </p:cNvPr>
          <p:cNvPicPr>
            <a:picLocks noChangeAspect="1"/>
          </p:cNvPicPr>
          <p:nvPr/>
        </p:nvPicPr>
        <p:blipFill rotWithShape="1">
          <a:blip r:embed="rId7"/>
          <a:srcRect b="3166"/>
          <a:stretch/>
        </p:blipFill>
        <p:spPr>
          <a:xfrm>
            <a:off x="7381025" y="1275434"/>
            <a:ext cx="3962876" cy="1940251"/>
          </a:xfrm>
          <a:prstGeom prst="rect">
            <a:avLst/>
          </a:prstGeom>
        </p:spPr>
      </p:pic>
      <p:pic>
        <p:nvPicPr>
          <p:cNvPr id="14" name="Picture 13">
            <a:extLst>
              <a:ext uri="{FF2B5EF4-FFF2-40B4-BE49-F238E27FC236}">
                <a16:creationId xmlns:a16="http://schemas.microsoft.com/office/drawing/2014/main" id="{50EB119A-0F6C-4EC2-8654-547C4E01199E}"/>
              </a:ext>
            </a:extLst>
          </p:cNvPr>
          <p:cNvPicPr>
            <a:picLocks noChangeAspect="1"/>
          </p:cNvPicPr>
          <p:nvPr/>
        </p:nvPicPr>
        <p:blipFill>
          <a:blip r:embed="rId8"/>
          <a:stretch>
            <a:fillRect/>
          </a:stretch>
        </p:blipFill>
        <p:spPr>
          <a:xfrm>
            <a:off x="6387052" y="4162116"/>
            <a:ext cx="5336105" cy="1365539"/>
          </a:xfrm>
          <a:prstGeom prst="rect">
            <a:avLst/>
          </a:prstGeom>
        </p:spPr>
      </p:pic>
    </p:spTree>
    <p:extLst>
      <p:ext uri="{BB962C8B-B14F-4D97-AF65-F5344CB8AC3E}">
        <p14:creationId xmlns:p14="http://schemas.microsoft.com/office/powerpoint/2010/main" val="3271324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DB6D22-2940-4EB9-9BF8-6A80EBBB851D}"/>
              </a:ext>
            </a:extLst>
          </p:cNvPr>
          <p:cNvPicPr>
            <a:picLocks noChangeAspect="1"/>
          </p:cNvPicPr>
          <p:nvPr/>
        </p:nvPicPr>
        <p:blipFill>
          <a:blip r:embed="rId2"/>
          <a:stretch>
            <a:fillRect/>
          </a:stretch>
        </p:blipFill>
        <p:spPr>
          <a:xfrm>
            <a:off x="5561933" y="1541247"/>
            <a:ext cx="5531368" cy="1192511"/>
          </a:xfrm>
          <a:prstGeom prst="rect">
            <a:avLst/>
          </a:prstGeom>
        </p:spPr>
      </p:pic>
      <p:sp>
        <p:nvSpPr>
          <p:cNvPr id="3" name="Title 2">
            <a:extLst>
              <a:ext uri="{FF2B5EF4-FFF2-40B4-BE49-F238E27FC236}">
                <a16:creationId xmlns:a16="http://schemas.microsoft.com/office/drawing/2014/main" id="{FB0F3B19-60B2-43BF-8318-9EF807B1F2FA}"/>
              </a:ext>
            </a:extLst>
          </p:cNvPr>
          <p:cNvSpPr>
            <a:spLocks noGrp="1"/>
          </p:cNvSpPr>
          <p:nvPr>
            <p:ph type="title"/>
          </p:nvPr>
        </p:nvSpPr>
        <p:spPr>
          <a:xfrm>
            <a:off x="4437495" y="567057"/>
            <a:ext cx="5212080" cy="867972"/>
          </a:xfrm>
        </p:spPr>
        <p:txBody>
          <a:bodyPr>
            <a:normAutofit/>
          </a:bodyPr>
          <a:lstStyle/>
          <a:p>
            <a:r>
              <a:rPr lang="en-US" dirty="0"/>
              <a:t>Voluntary Insurance </a:t>
            </a:r>
          </a:p>
        </p:txBody>
      </p:sp>
      <p:sp>
        <p:nvSpPr>
          <p:cNvPr id="8" name="Text Placeholder 7">
            <a:extLst>
              <a:ext uri="{FF2B5EF4-FFF2-40B4-BE49-F238E27FC236}">
                <a16:creationId xmlns:a16="http://schemas.microsoft.com/office/drawing/2014/main" id="{0B80BAD9-CDB7-4578-BAF1-029E38FCA405}"/>
              </a:ext>
            </a:extLst>
          </p:cNvPr>
          <p:cNvSpPr>
            <a:spLocks noGrp="1"/>
          </p:cNvSpPr>
          <p:nvPr>
            <p:ph type="body" sz="half" idx="2"/>
          </p:nvPr>
        </p:nvSpPr>
        <p:spPr>
          <a:xfrm>
            <a:off x="1098699" y="1614426"/>
            <a:ext cx="3931920" cy="3987228"/>
          </a:xfrm>
        </p:spPr>
        <p:txBody>
          <a:bodyPr/>
          <a:lstStyle/>
          <a:p>
            <a:pPr algn="ctr"/>
            <a:r>
              <a:rPr lang="en-US" u="sng" dirty="0">
                <a:solidFill>
                  <a:schemeClr val="tx1"/>
                </a:solidFill>
              </a:rPr>
              <a:t>Accident</a:t>
            </a:r>
            <a:r>
              <a:rPr lang="en-US" dirty="0">
                <a:solidFill>
                  <a:schemeClr val="tx1"/>
                </a:solidFill>
              </a:rPr>
              <a:t> </a:t>
            </a:r>
          </a:p>
          <a:p>
            <a:pPr algn="ctr"/>
            <a:r>
              <a:rPr lang="en-US" sz="1400" b="1" dirty="0">
                <a:solidFill>
                  <a:schemeClr val="tx1"/>
                </a:solidFill>
              </a:rPr>
              <a:t>Variable pay based on service</a:t>
            </a:r>
          </a:p>
          <a:p>
            <a:pPr algn="ctr"/>
            <a:r>
              <a:rPr lang="en-US" sz="1400" dirty="0">
                <a:solidFill>
                  <a:schemeClr val="tx1"/>
                </a:solidFill>
              </a:rPr>
              <a:t>Low and High Plans available</a:t>
            </a:r>
          </a:p>
          <a:p>
            <a:pPr algn="ctr"/>
            <a:endParaRPr lang="en-US" sz="500" u="sng" dirty="0">
              <a:solidFill>
                <a:schemeClr val="tx1"/>
              </a:solidFill>
            </a:endParaRPr>
          </a:p>
          <a:p>
            <a:pPr algn="ctr"/>
            <a:r>
              <a:rPr lang="en-US" u="sng" dirty="0">
                <a:solidFill>
                  <a:schemeClr val="tx1"/>
                </a:solidFill>
              </a:rPr>
              <a:t>Critical Illness </a:t>
            </a:r>
          </a:p>
          <a:p>
            <a:pPr algn="ctr"/>
            <a:r>
              <a:rPr lang="en-US" sz="1400" dirty="0">
                <a:solidFill>
                  <a:schemeClr val="tx1"/>
                </a:solidFill>
              </a:rPr>
              <a:t>Choose between $15K and $30K benefit</a:t>
            </a:r>
          </a:p>
          <a:p>
            <a:pPr algn="ctr"/>
            <a:r>
              <a:rPr lang="en-US" sz="1400" dirty="0">
                <a:solidFill>
                  <a:schemeClr val="tx1"/>
                </a:solidFill>
              </a:rPr>
              <a:t>Covered Spouses get 100% of Employee benefit</a:t>
            </a:r>
          </a:p>
          <a:p>
            <a:pPr algn="ctr"/>
            <a:endParaRPr lang="en-US" sz="500" dirty="0">
              <a:solidFill>
                <a:schemeClr val="tx1"/>
              </a:solidFill>
            </a:endParaRPr>
          </a:p>
          <a:p>
            <a:pPr algn="ctr"/>
            <a:r>
              <a:rPr lang="en-US" u="sng" dirty="0">
                <a:solidFill>
                  <a:schemeClr val="tx1"/>
                </a:solidFill>
              </a:rPr>
              <a:t>Hospital Indemnity</a:t>
            </a:r>
          </a:p>
          <a:p>
            <a:pPr algn="ctr"/>
            <a:r>
              <a:rPr lang="en-US" sz="1400" dirty="0">
                <a:solidFill>
                  <a:schemeClr val="tx1"/>
                </a:solidFill>
              </a:rPr>
              <a:t>Initial Admission Benefit &amp; Daily Benefit</a:t>
            </a:r>
          </a:p>
          <a:p>
            <a:pPr algn="ctr"/>
            <a:r>
              <a:rPr lang="en-US" sz="1400" dirty="0">
                <a:solidFill>
                  <a:schemeClr val="tx1"/>
                </a:solidFill>
              </a:rPr>
              <a:t>Low and High Plans available</a:t>
            </a:r>
          </a:p>
          <a:p>
            <a:pPr algn="ctr"/>
            <a:endParaRPr lang="en-US" sz="1400" dirty="0"/>
          </a:p>
        </p:txBody>
      </p:sp>
      <p:pic>
        <p:nvPicPr>
          <p:cNvPr id="4" name="Picture 3">
            <a:extLst>
              <a:ext uri="{FF2B5EF4-FFF2-40B4-BE49-F238E27FC236}">
                <a16:creationId xmlns:a16="http://schemas.microsoft.com/office/drawing/2014/main" id="{7105C39C-4198-4626-BD9A-4F5CA98B53B6}"/>
              </a:ext>
            </a:extLst>
          </p:cNvPr>
          <p:cNvPicPr>
            <a:picLocks noChangeAspect="1"/>
          </p:cNvPicPr>
          <p:nvPr/>
        </p:nvPicPr>
        <p:blipFill>
          <a:blip r:embed="rId3"/>
          <a:stretch>
            <a:fillRect/>
          </a:stretch>
        </p:blipFill>
        <p:spPr>
          <a:xfrm>
            <a:off x="1304925" y="373817"/>
            <a:ext cx="2743554" cy="1100138"/>
          </a:xfrm>
          <a:prstGeom prst="rect">
            <a:avLst/>
          </a:prstGeom>
        </p:spPr>
      </p:pic>
      <p:pic>
        <p:nvPicPr>
          <p:cNvPr id="5" name="Picture 4">
            <a:extLst>
              <a:ext uri="{FF2B5EF4-FFF2-40B4-BE49-F238E27FC236}">
                <a16:creationId xmlns:a16="http://schemas.microsoft.com/office/drawing/2014/main" id="{B03BACD9-FAED-4A46-8BE1-BCE9E21BAEC9}"/>
              </a:ext>
            </a:extLst>
          </p:cNvPr>
          <p:cNvPicPr>
            <a:picLocks noChangeAspect="1"/>
          </p:cNvPicPr>
          <p:nvPr/>
        </p:nvPicPr>
        <p:blipFill>
          <a:blip r:embed="rId4"/>
          <a:stretch>
            <a:fillRect/>
          </a:stretch>
        </p:blipFill>
        <p:spPr>
          <a:xfrm>
            <a:off x="5575826" y="4019439"/>
            <a:ext cx="5552133" cy="1285313"/>
          </a:xfrm>
          <a:prstGeom prst="rect">
            <a:avLst/>
          </a:prstGeom>
        </p:spPr>
      </p:pic>
      <p:pic>
        <p:nvPicPr>
          <p:cNvPr id="6" name="Picture 5">
            <a:extLst>
              <a:ext uri="{FF2B5EF4-FFF2-40B4-BE49-F238E27FC236}">
                <a16:creationId xmlns:a16="http://schemas.microsoft.com/office/drawing/2014/main" id="{65ADDD21-9A89-4AD9-9624-BAB3198702BE}"/>
              </a:ext>
            </a:extLst>
          </p:cNvPr>
          <p:cNvPicPr>
            <a:picLocks noChangeAspect="1"/>
          </p:cNvPicPr>
          <p:nvPr/>
        </p:nvPicPr>
        <p:blipFill>
          <a:blip r:embed="rId5"/>
          <a:stretch>
            <a:fillRect/>
          </a:stretch>
        </p:blipFill>
        <p:spPr>
          <a:xfrm>
            <a:off x="5561932" y="2788684"/>
            <a:ext cx="5531369" cy="1191677"/>
          </a:xfrm>
          <a:prstGeom prst="rect">
            <a:avLst/>
          </a:prstGeom>
        </p:spPr>
      </p:pic>
      <p:sp>
        <p:nvSpPr>
          <p:cNvPr id="9" name="Rectangle 8">
            <a:extLst>
              <a:ext uri="{FF2B5EF4-FFF2-40B4-BE49-F238E27FC236}">
                <a16:creationId xmlns:a16="http://schemas.microsoft.com/office/drawing/2014/main" id="{670C5617-AB5B-4768-AFD4-C113BA0C97A0}"/>
              </a:ext>
            </a:extLst>
          </p:cNvPr>
          <p:cNvSpPr/>
          <p:nvPr/>
        </p:nvSpPr>
        <p:spPr>
          <a:xfrm>
            <a:off x="889280" y="1556443"/>
            <a:ext cx="10319438" cy="121891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D01CB94-2C00-4CDB-8B69-66D5F4A96709}"/>
              </a:ext>
            </a:extLst>
          </p:cNvPr>
          <p:cNvPicPr>
            <a:picLocks noChangeAspect="1"/>
          </p:cNvPicPr>
          <p:nvPr/>
        </p:nvPicPr>
        <p:blipFill>
          <a:blip r:embed="rId6"/>
          <a:stretch>
            <a:fillRect/>
          </a:stretch>
        </p:blipFill>
        <p:spPr>
          <a:xfrm>
            <a:off x="889280" y="2771955"/>
            <a:ext cx="10319438" cy="1264895"/>
          </a:xfrm>
          <a:prstGeom prst="rect">
            <a:avLst/>
          </a:prstGeom>
        </p:spPr>
      </p:pic>
      <p:pic>
        <p:nvPicPr>
          <p:cNvPr id="11" name="Picture 10">
            <a:extLst>
              <a:ext uri="{FF2B5EF4-FFF2-40B4-BE49-F238E27FC236}">
                <a16:creationId xmlns:a16="http://schemas.microsoft.com/office/drawing/2014/main" id="{1DA4607A-10DA-4F12-B854-4795753004B6}"/>
              </a:ext>
            </a:extLst>
          </p:cNvPr>
          <p:cNvPicPr>
            <a:picLocks noChangeAspect="1"/>
          </p:cNvPicPr>
          <p:nvPr/>
        </p:nvPicPr>
        <p:blipFill>
          <a:blip r:embed="rId7"/>
          <a:stretch>
            <a:fillRect/>
          </a:stretch>
        </p:blipFill>
        <p:spPr>
          <a:xfrm>
            <a:off x="889280" y="4011855"/>
            <a:ext cx="10315326" cy="1264895"/>
          </a:xfrm>
          <a:prstGeom prst="rect">
            <a:avLst/>
          </a:prstGeom>
        </p:spPr>
      </p:pic>
      <p:sp>
        <p:nvSpPr>
          <p:cNvPr id="12" name="Rectangle 11">
            <a:extLst>
              <a:ext uri="{FF2B5EF4-FFF2-40B4-BE49-F238E27FC236}">
                <a16:creationId xmlns:a16="http://schemas.microsoft.com/office/drawing/2014/main" id="{5C5E8499-EA7C-485A-BF86-8597D6028FE3}"/>
              </a:ext>
            </a:extLst>
          </p:cNvPr>
          <p:cNvSpPr/>
          <p:nvPr/>
        </p:nvSpPr>
        <p:spPr>
          <a:xfrm>
            <a:off x="9649575" y="905759"/>
            <a:ext cx="1853969" cy="369332"/>
          </a:xfrm>
          <a:prstGeom prst="rect">
            <a:avLst/>
          </a:prstGeom>
        </p:spPr>
        <p:txBody>
          <a:bodyPr wrap="none">
            <a:spAutoFit/>
          </a:bodyPr>
          <a:lstStyle/>
          <a:p>
            <a:r>
              <a:rPr lang="en-US" dirty="0"/>
              <a:t>Voya.com/claims </a:t>
            </a:r>
          </a:p>
        </p:txBody>
      </p:sp>
      <p:sp>
        <p:nvSpPr>
          <p:cNvPr id="13" name="TextBox 12">
            <a:extLst>
              <a:ext uri="{FF2B5EF4-FFF2-40B4-BE49-F238E27FC236}">
                <a16:creationId xmlns:a16="http://schemas.microsoft.com/office/drawing/2014/main" id="{F05535FF-97B7-4204-A714-0B2721D7FA83}"/>
              </a:ext>
            </a:extLst>
          </p:cNvPr>
          <p:cNvSpPr txBox="1"/>
          <p:nvPr/>
        </p:nvSpPr>
        <p:spPr>
          <a:xfrm>
            <a:off x="3564889" y="5489187"/>
            <a:ext cx="7639717"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US" dirty="0"/>
              <a:t>These policy premiums are payroll deducted after tax</a:t>
            </a:r>
          </a:p>
          <a:p>
            <a:pPr marL="285750" indent="-285750">
              <a:buFont typeface="Arial" panose="020B0604020202020204" pitchFamily="34" charset="0"/>
              <a:buChar char="•"/>
            </a:pPr>
            <a:r>
              <a:rPr lang="en-US" dirty="0"/>
              <a:t>Benefit summaries and costs can be viewed through Empyrean</a:t>
            </a:r>
          </a:p>
          <a:p>
            <a:pPr marL="285750" indent="-285750">
              <a:buFont typeface="Arial" panose="020B0604020202020204" pitchFamily="34" charset="0"/>
              <a:buChar char="•"/>
            </a:pPr>
            <a:r>
              <a:rPr lang="en-US" dirty="0"/>
              <a:t>You may elect up to the Guarantee Issue amounts each year without EOI</a:t>
            </a:r>
          </a:p>
        </p:txBody>
      </p:sp>
      <p:sp>
        <p:nvSpPr>
          <p:cNvPr id="14" name="TextBox 13">
            <a:extLst>
              <a:ext uri="{FF2B5EF4-FFF2-40B4-BE49-F238E27FC236}">
                <a16:creationId xmlns:a16="http://schemas.microsoft.com/office/drawing/2014/main" id="{0F43F1E1-1565-47F6-BEEF-9DC772676D55}"/>
              </a:ext>
            </a:extLst>
          </p:cNvPr>
          <p:cNvSpPr txBox="1"/>
          <p:nvPr/>
        </p:nvSpPr>
        <p:spPr>
          <a:xfrm>
            <a:off x="553492" y="5459770"/>
            <a:ext cx="2873048" cy="98488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ln w="0"/>
                <a:solidFill>
                  <a:schemeClr val="accent1"/>
                </a:solidFill>
                <a:effectLst>
                  <a:outerShdw blurRad="38100" dist="25400" dir="5400000" algn="ctr" rotWithShape="0">
                    <a:srgbClr val="6E747A">
                      <a:alpha val="43000"/>
                    </a:srgbClr>
                  </a:outerShdw>
                </a:effectLst>
              </a:rPr>
              <a:t>Savings Tip!</a:t>
            </a:r>
          </a:p>
          <a:p>
            <a:r>
              <a:rPr lang="en-US" sz="1100" dirty="0"/>
              <a:t>These plans can help with out-of-pocket medical costs. Pay outs can be used for deductible, coinsurance, or personal expenses like groceries.</a:t>
            </a:r>
          </a:p>
        </p:txBody>
      </p:sp>
    </p:spTree>
    <p:extLst>
      <p:ext uri="{BB962C8B-B14F-4D97-AF65-F5344CB8AC3E}">
        <p14:creationId xmlns:p14="http://schemas.microsoft.com/office/powerpoint/2010/main" val="286839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0D7BB6-226F-4C54-AF15-393589DC7150}"/>
              </a:ext>
            </a:extLst>
          </p:cNvPr>
          <p:cNvSpPr>
            <a:spLocks noGrp="1"/>
          </p:cNvSpPr>
          <p:nvPr>
            <p:ph type="title"/>
          </p:nvPr>
        </p:nvSpPr>
        <p:spPr>
          <a:xfrm>
            <a:off x="1140351" y="152400"/>
            <a:ext cx="9875520" cy="1356360"/>
          </a:xfrm>
        </p:spPr>
        <p:txBody>
          <a:bodyPr/>
          <a:lstStyle/>
          <a:p>
            <a:pPr algn="ctr"/>
            <a:r>
              <a:rPr lang="en-US" dirty="0"/>
              <a:t>American Fidelity – Voluntary Benefits</a:t>
            </a:r>
          </a:p>
        </p:txBody>
      </p:sp>
      <p:sp>
        <p:nvSpPr>
          <p:cNvPr id="6" name="Content Placeholder 5">
            <a:extLst>
              <a:ext uri="{FF2B5EF4-FFF2-40B4-BE49-F238E27FC236}">
                <a16:creationId xmlns:a16="http://schemas.microsoft.com/office/drawing/2014/main" id="{230FD43F-5DFD-4DC9-8518-9D15C5E100EF}"/>
              </a:ext>
            </a:extLst>
          </p:cNvPr>
          <p:cNvSpPr>
            <a:spLocks noGrp="1"/>
          </p:cNvSpPr>
          <p:nvPr>
            <p:ph idx="1"/>
          </p:nvPr>
        </p:nvSpPr>
        <p:spPr>
          <a:xfrm>
            <a:off x="1143000" y="1280161"/>
            <a:ext cx="9872871" cy="3811956"/>
          </a:xfrm>
        </p:spPr>
        <p:style>
          <a:lnRef idx="2">
            <a:schemeClr val="accent1"/>
          </a:lnRef>
          <a:fillRef idx="1">
            <a:schemeClr val="lt1"/>
          </a:fillRef>
          <a:effectRef idx="0">
            <a:schemeClr val="accent1"/>
          </a:effectRef>
          <a:fontRef idx="minor">
            <a:schemeClr val="dk1"/>
          </a:fontRef>
        </p:style>
        <p:txBody>
          <a:bodyPr>
            <a:normAutofit fontScale="92500"/>
          </a:bodyPr>
          <a:lstStyle/>
          <a:p>
            <a:endParaRPr lang="en-US" sz="1400" dirty="0"/>
          </a:p>
          <a:p>
            <a:r>
              <a:rPr lang="en-US" dirty="0"/>
              <a:t>Plans Offered: Short Term Disability (STD), Accident, Cancer, Critical Illness, Hospital Gap, Life Insurance</a:t>
            </a:r>
          </a:p>
          <a:p>
            <a:r>
              <a:rPr lang="en-US" dirty="0"/>
              <a:t>Voluntary Benefits Paid by employee</a:t>
            </a:r>
          </a:p>
          <a:p>
            <a:r>
              <a:rPr lang="en-US" dirty="0"/>
              <a:t>If you currently have American Fidelity products through a payroll deduction, you can continue with no changes.</a:t>
            </a:r>
          </a:p>
          <a:p>
            <a:r>
              <a:rPr lang="en-US" dirty="0"/>
              <a:t>You will not find American Fidelity products on the Empyrean enrollment system. Call your American Fidelity enrollment representative for pricing and enrollment options at 888-531-0015.</a:t>
            </a:r>
          </a:p>
          <a:p>
            <a:r>
              <a:rPr lang="en-US" dirty="0">
                <a:solidFill>
                  <a:srgbClr val="FF0000"/>
                </a:solidFill>
              </a:rPr>
              <a:t>You do not need to use your medical leave or any personal leave first before STD will pay.</a:t>
            </a:r>
          </a:p>
          <a:p>
            <a:endParaRPr lang="en-US" dirty="0"/>
          </a:p>
          <a:p>
            <a:endParaRPr lang="en-US" dirty="0"/>
          </a:p>
          <a:p>
            <a:endParaRPr lang="en-US" dirty="0"/>
          </a:p>
          <a:p>
            <a:endParaRPr lang="en-US" dirty="0"/>
          </a:p>
        </p:txBody>
      </p:sp>
      <p:pic>
        <p:nvPicPr>
          <p:cNvPr id="7" name="Picture 6">
            <a:extLst>
              <a:ext uri="{FF2B5EF4-FFF2-40B4-BE49-F238E27FC236}">
                <a16:creationId xmlns:a16="http://schemas.microsoft.com/office/drawing/2014/main" id="{C5E09B8C-6D1B-4561-9CB1-CAC878D137B9}"/>
              </a:ext>
            </a:extLst>
          </p:cNvPr>
          <p:cNvPicPr>
            <a:picLocks noChangeAspect="1"/>
          </p:cNvPicPr>
          <p:nvPr/>
        </p:nvPicPr>
        <p:blipFill>
          <a:blip r:embed="rId2"/>
          <a:stretch>
            <a:fillRect/>
          </a:stretch>
        </p:blipFill>
        <p:spPr>
          <a:xfrm>
            <a:off x="3909366" y="5092117"/>
            <a:ext cx="4373268" cy="1156283"/>
          </a:xfrm>
          <a:prstGeom prst="rect">
            <a:avLst/>
          </a:prstGeom>
        </p:spPr>
      </p:pic>
    </p:spTree>
    <p:extLst>
      <p:ext uri="{BB962C8B-B14F-4D97-AF65-F5344CB8AC3E}">
        <p14:creationId xmlns:p14="http://schemas.microsoft.com/office/powerpoint/2010/main" val="107355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464" y="243559"/>
            <a:ext cx="8183479" cy="1096962"/>
          </a:xfrm>
        </p:spPr>
        <p:txBody>
          <a:bodyPr/>
          <a:lstStyle/>
          <a:p>
            <a:r>
              <a:rPr lang="en-US" dirty="0"/>
              <a:t>IMPORTANT REMINDERS</a:t>
            </a:r>
          </a:p>
        </p:txBody>
      </p:sp>
      <p:sp>
        <p:nvSpPr>
          <p:cNvPr id="6" name="Content Placeholder 2"/>
          <p:cNvSpPr>
            <a:spLocks noGrp="1"/>
          </p:cNvSpPr>
          <p:nvPr>
            <p:ph sz="half" idx="2"/>
          </p:nvPr>
        </p:nvSpPr>
        <p:spPr>
          <a:xfrm>
            <a:off x="696286" y="1393787"/>
            <a:ext cx="10457489" cy="3508413"/>
          </a:xfrm>
          <a:prstGeom prst="rect">
            <a:avLst/>
          </a:prstGeom>
        </p:spPr>
        <p:txBody>
          <a:bodyPr>
            <a:noAutofit/>
          </a:bodyPr>
          <a:lstStyle/>
          <a:p>
            <a:pPr>
              <a:buClr>
                <a:srgbClr val="F15323"/>
              </a:buClr>
              <a:buFont typeface="Arial" panose="020B0604020202020204" pitchFamily="34" charset="0"/>
              <a:buChar char="•"/>
            </a:pPr>
            <a:r>
              <a:rPr lang="en-US" sz="2400" b="1" dirty="0">
                <a:solidFill>
                  <a:schemeClr val="tx1"/>
                </a:solidFill>
                <a:latin typeface="Arial" panose="020B0604020202020204" pitchFamily="34" charset="0"/>
                <a:cs typeface="Arial" panose="020B0604020202020204" pitchFamily="34" charset="0"/>
              </a:rPr>
              <a:t>You will only receive a BlueCross BlueShield Medical ID Card!</a:t>
            </a:r>
          </a:p>
          <a:p>
            <a:pPr>
              <a:buClr>
                <a:srgbClr val="F15323"/>
              </a:buClr>
              <a:buFont typeface="Arial" panose="020B0604020202020204" pitchFamily="34" charset="0"/>
              <a:buChar char="•"/>
            </a:pPr>
            <a:r>
              <a:rPr lang="en-US" sz="2400" b="1" dirty="0">
                <a:solidFill>
                  <a:schemeClr val="tx1"/>
                </a:solidFill>
                <a:latin typeface="Arial" panose="020B0604020202020204" pitchFamily="34" charset="0"/>
                <a:cs typeface="Arial" panose="020B0604020202020204" pitchFamily="34" charset="0"/>
              </a:rPr>
              <a:t>Benefits are effective the first of the following month you begin work.</a:t>
            </a:r>
          </a:p>
          <a:p>
            <a:pPr>
              <a:buClr>
                <a:srgbClr val="F15323"/>
              </a:buClr>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There must be a “Qualified Life Event” to change your benefit elections outside of Open Enrollment</a:t>
            </a:r>
          </a:p>
          <a:p>
            <a:pPr lvl="1">
              <a:buClr>
                <a:srgbClr val="F15323"/>
              </a:buClr>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If you have a Qualified Event, you must contact your Human Resource Department and they will create a event in the enrollment system to allow you to make changes.  You must do this within 31 days of the event or you must wait until the next open enrollment to make changes</a:t>
            </a:r>
          </a:p>
          <a:p>
            <a:pPr lvl="1">
              <a:buClr>
                <a:srgbClr val="F15323"/>
              </a:buClr>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These include Marriage, Divorce, Birth of a Child, Adoption, Death, Certain Changes in Job Status (part-time to full-time), or Gain or Loss of other Coverage.</a:t>
            </a:r>
          </a:p>
          <a:p>
            <a:pPr lvl="1">
              <a:buClr>
                <a:srgbClr val="F15323"/>
              </a:buClr>
              <a:buFont typeface="Arial" panose="020B0604020202020204" pitchFamily="34" charset="0"/>
              <a:buChar char="•"/>
            </a:pPr>
            <a:endParaRPr lang="en-US" sz="1800" dirty="0">
              <a:solidFill>
                <a:schemeClr val="tx1"/>
              </a:solidFill>
              <a:latin typeface="Arial" panose="020B0604020202020204" pitchFamily="34" charset="0"/>
              <a:cs typeface="Arial" panose="020B0604020202020204" pitchFamily="34" charset="0"/>
            </a:endParaRPr>
          </a:p>
          <a:p>
            <a:pPr marL="457200" lvl="1" indent="0">
              <a:buClr>
                <a:srgbClr val="F15323"/>
              </a:buClr>
              <a:buNone/>
            </a:pPr>
            <a:endParaRPr lang="en-US" sz="2000" dirty="0">
              <a:latin typeface="Arial" panose="020B0604020202020204" pitchFamily="34" charset="0"/>
              <a:cs typeface="Arial" panose="020B0604020202020204" pitchFamily="34" charset="0"/>
            </a:endParaRPr>
          </a:p>
          <a:p>
            <a:pPr marL="457200" lvl="1" indent="0">
              <a:buClr>
                <a:srgbClr val="F15323"/>
              </a:buClr>
              <a:buNone/>
            </a:pPr>
            <a:endParaRPr lang="en-US" sz="2000" dirty="0">
              <a:latin typeface="Arial" panose="020B0604020202020204" pitchFamily="34" charset="0"/>
              <a:cs typeface="Arial" panose="020B0604020202020204" pitchFamily="34" charset="0"/>
            </a:endParaRPr>
          </a:p>
          <a:p>
            <a:pPr lvl="1">
              <a:buClr>
                <a:srgbClr val="F15323"/>
              </a:buClr>
            </a:pPr>
            <a:endParaRPr lang="en-US"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8678" y="4173852"/>
            <a:ext cx="1291266" cy="2063363"/>
          </a:xfrm>
          <a:prstGeom prst="rect">
            <a:avLst/>
          </a:prstGeom>
        </p:spPr>
      </p:pic>
    </p:spTree>
    <p:extLst>
      <p:ext uri="{BB962C8B-B14F-4D97-AF65-F5344CB8AC3E}">
        <p14:creationId xmlns:p14="http://schemas.microsoft.com/office/powerpoint/2010/main" val="40851635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9E194-7812-4949-9408-F2066CC79F1B}"/>
              </a:ext>
            </a:extLst>
          </p:cNvPr>
          <p:cNvSpPr>
            <a:spLocks noGrp="1"/>
          </p:cNvSpPr>
          <p:nvPr>
            <p:ph type="title"/>
          </p:nvPr>
        </p:nvSpPr>
        <p:spPr/>
        <p:txBody>
          <a:bodyPr>
            <a:normAutofit/>
          </a:bodyPr>
          <a:lstStyle/>
          <a:p>
            <a:pPr algn="ctr"/>
            <a:r>
              <a:rPr lang="en-US" dirty="0">
                <a:solidFill>
                  <a:schemeClr val="accent1">
                    <a:lumMod val="75000"/>
                  </a:schemeClr>
                </a:solidFill>
              </a:rPr>
              <a:t>Manage Benefits in Empyrean</a:t>
            </a:r>
            <a:br>
              <a:rPr lang="en-US" dirty="0">
                <a:solidFill>
                  <a:schemeClr val="accent1">
                    <a:lumMod val="75000"/>
                  </a:schemeClr>
                </a:solidFill>
              </a:rPr>
            </a:br>
            <a:r>
              <a:rPr lang="en-US" sz="2800" u="sng" dirty="0">
                <a:solidFill>
                  <a:schemeClr val="accent1">
                    <a:lumMod val="75000"/>
                  </a:schemeClr>
                </a:solidFill>
              </a:rPr>
              <a:t>https://compass.empyreanbenefits.com/okheei</a:t>
            </a:r>
            <a:endParaRPr lang="en-US" u="sng" dirty="0">
              <a:solidFill>
                <a:schemeClr val="accent1">
                  <a:lumMod val="75000"/>
                </a:schemeClr>
              </a:solidFill>
            </a:endParaRPr>
          </a:p>
        </p:txBody>
      </p:sp>
      <p:sp>
        <p:nvSpPr>
          <p:cNvPr id="3" name="Content Placeholder 2">
            <a:extLst>
              <a:ext uri="{FF2B5EF4-FFF2-40B4-BE49-F238E27FC236}">
                <a16:creationId xmlns:a16="http://schemas.microsoft.com/office/drawing/2014/main" id="{3997791F-C84A-4371-9824-B912625A264F}"/>
              </a:ext>
            </a:extLst>
          </p:cNvPr>
          <p:cNvSpPr>
            <a:spLocks noGrp="1"/>
          </p:cNvSpPr>
          <p:nvPr>
            <p:ph idx="1"/>
          </p:nvPr>
        </p:nvSpPr>
        <p:spPr>
          <a:xfrm>
            <a:off x="1403301" y="4643139"/>
            <a:ext cx="9385397" cy="1780032"/>
          </a:xfrm>
        </p:spPr>
        <p:txBody>
          <a:bodyPr>
            <a:normAutofit/>
          </a:bodyPr>
          <a:lstStyle/>
          <a:p>
            <a:r>
              <a:rPr lang="en-US" dirty="0">
                <a:solidFill>
                  <a:schemeClr val="accent1">
                    <a:lumMod val="75000"/>
                  </a:schemeClr>
                </a:solidFill>
              </a:rPr>
              <a:t>Verify your personal and dependent information is accurate</a:t>
            </a:r>
          </a:p>
          <a:p>
            <a:r>
              <a:rPr lang="en-US" dirty="0">
                <a:solidFill>
                  <a:schemeClr val="accent1">
                    <a:lumMod val="75000"/>
                  </a:schemeClr>
                </a:solidFill>
              </a:rPr>
              <a:t>Review your plan options and make enrollment decisions</a:t>
            </a:r>
          </a:p>
          <a:p>
            <a:r>
              <a:rPr lang="en-US" dirty="0">
                <a:solidFill>
                  <a:schemeClr val="accent1">
                    <a:lumMod val="75000"/>
                  </a:schemeClr>
                </a:solidFill>
              </a:rPr>
              <a:t>Need assistance? Call the OKHEEI Employee Benefits Center at 888-965-4334 (8am-5pm, M-F). </a:t>
            </a:r>
            <a:r>
              <a:rPr lang="en-US" sz="1600" b="1" u="sng" dirty="0">
                <a:solidFill>
                  <a:srgbClr val="F78411"/>
                </a:solidFill>
              </a:rPr>
              <a:t>We are a part of the OKHEEI Group, if they ask what school you are with.</a:t>
            </a:r>
            <a:endParaRPr lang="en-US" b="1" u="sng" dirty="0">
              <a:solidFill>
                <a:srgbClr val="F78411"/>
              </a:solidFill>
            </a:endParaRPr>
          </a:p>
        </p:txBody>
      </p:sp>
      <p:pic>
        <p:nvPicPr>
          <p:cNvPr id="5" name="Picture 4">
            <a:extLst>
              <a:ext uri="{FF2B5EF4-FFF2-40B4-BE49-F238E27FC236}">
                <a16:creationId xmlns:a16="http://schemas.microsoft.com/office/drawing/2014/main" id="{DD423C32-717A-421F-AE02-B3550D4D3446}"/>
              </a:ext>
            </a:extLst>
          </p:cNvPr>
          <p:cNvPicPr>
            <a:picLocks noChangeAspect="1"/>
          </p:cNvPicPr>
          <p:nvPr/>
        </p:nvPicPr>
        <p:blipFill>
          <a:blip r:embed="rId2"/>
          <a:stretch>
            <a:fillRect/>
          </a:stretch>
        </p:blipFill>
        <p:spPr>
          <a:xfrm>
            <a:off x="1686103" y="1865802"/>
            <a:ext cx="8789313" cy="2583883"/>
          </a:xfrm>
          <a:prstGeom prst="rect">
            <a:avLst/>
          </a:prstGeom>
        </p:spPr>
      </p:pic>
      <p:pic>
        <p:nvPicPr>
          <p:cNvPr id="6" name="Picture 5">
            <a:extLst>
              <a:ext uri="{FF2B5EF4-FFF2-40B4-BE49-F238E27FC236}">
                <a16:creationId xmlns:a16="http://schemas.microsoft.com/office/drawing/2014/main" id="{36057570-A7F1-465A-A8F2-DCA9BF9ED870}"/>
              </a:ext>
            </a:extLst>
          </p:cNvPr>
          <p:cNvPicPr>
            <a:picLocks noChangeAspect="1"/>
          </p:cNvPicPr>
          <p:nvPr/>
        </p:nvPicPr>
        <p:blipFill rotWithShape="1">
          <a:blip r:embed="rId3"/>
          <a:srcRect r="2873"/>
          <a:stretch/>
        </p:blipFill>
        <p:spPr>
          <a:xfrm>
            <a:off x="331738" y="366776"/>
            <a:ext cx="2268849" cy="612541"/>
          </a:xfrm>
          <a:prstGeom prst="rect">
            <a:avLst/>
          </a:prstGeom>
        </p:spPr>
      </p:pic>
    </p:spTree>
    <p:extLst>
      <p:ext uri="{BB962C8B-B14F-4D97-AF65-F5344CB8AC3E}">
        <p14:creationId xmlns:p14="http://schemas.microsoft.com/office/powerpoint/2010/main" val="9351288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C6CF-E0BC-44D4-A33D-1C8B07E394DF}"/>
              </a:ext>
            </a:extLst>
          </p:cNvPr>
          <p:cNvSpPr>
            <a:spLocks noGrp="1"/>
          </p:cNvSpPr>
          <p:nvPr>
            <p:ph type="title"/>
          </p:nvPr>
        </p:nvSpPr>
        <p:spPr/>
        <p:txBody>
          <a:bodyPr/>
          <a:lstStyle/>
          <a:p>
            <a:r>
              <a:rPr lang="en-US" dirty="0"/>
              <a:t>  </a:t>
            </a:r>
            <a:r>
              <a:rPr lang="en-US" dirty="0">
                <a:solidFill>
                  <a:schemeClr val="accent1">
                    <a:lumMod val="75000"/>
                  </a:schemeClr>
                </a:solidFill>
              </a:rPr>
              <a:t>To Do List</a:t>
            </a:r>
          </a:p>
        </p:txBody>
      </p:sp>
      <p:sp>
        <p:nvSpPr>
          <p:cNvPr id="3" name="Content Placeholder 2">
            <a:extLst>
              <a:ext uri="{FF2B5EF4-FFF2-40B4-BE49-F238E27FC236}">
                <a16:creationId xmlns:a16="http://schemas.microsoft.com/office/drawing/2014/main" id="{B4C8B846-A56D-4610-9E06-5E8BE696F7D8}"/>
              </a:ext>
            </a:extLst>
          </p:cNvPr>
          <p:cNvSpPr>
            <a:spLocks noGrp="1"/>
          </p:cNvSpPr>
          <p:nvPr>
            <p:ph idx="1"/>
          </p:nvPr>
        </p:nvSpPr>
        <p:spPr>
          <a:xfrm>
            <a:off x="1143000" y="1653988"/>
            <a:ext cx="9872871" cy="4442012"/>
          </a:xfrm>
        </p:spPr>
        <p:txBody>
          <a:bodyPr>
            <a:normAutofit lnSpcReduction="10000"/>
          </a:bodyPr>
          <a:lstStyle/>
          <a:p>
            <a:r>
              <a:rPr lang="en-US" sz="2400" dirty="0">
                <a:solidFill>
                  <a:schemeClr val="accent1">
                    <a:lumMod val="75000"/>
                  </a:schemeClr>
                </a:solidFill>
              </a:rPr>
              <a:t>Complete Oklahoma Teachers Retirement Forms and return to Cammie at </a:t>
            </a:r>
            <a:r>
              <a:rPr lang="en-US" sz="2400" dirty="0">
                <a:hlinkClick r:id="rId2"/>
              </a:rPr>
              <a:t>smith46@nsuok.edu </a:t>
            </a:r>
            <a:endParaRPr lang="en-US" sz="2400" dirty="0"/>
          </a:p>
          <a:p>
            <a:r>
              <a:rPr lang="en-US" sz="2400" dirty="0">
                <a:solidFill>
                  <a:schemeClr val="accent1">
                    <a:lumMod val="75000"/>
                  </a:schemeClr>
                </a:solidFill>
              </a:rPr>
              <a:t>Enroll in the Empyrean online enrollment for benefits at </a:t>
            </a:r>
            <a:r>
              <a:rPr lang="en-US" sz="2400" dirty="0">
                <a:hlinkClick r:id="rId3"/>
              </a:rPr>
              <a:t>https://compass.empyreanbenefits.com/okheei</a:t>
            </a:r>
            <a:endParaRPr lang="en-US" sz="2400" dirty="0"/>
          </a:p>
          <a:p>
            <a:r>
              <a:rPr lang="en-US" sz="2400" dirty="0">
                <a:solidFill>
                  <a:schemeClr val="accent1">
                    <a:lumMod val="75000"/>
                  </a:schemeClr>
                </a:solidFill>
              </a:rPr>
              <a:t>Get your NSU ID(</a:t>
            </a:r>
            <a:r>
              <a:rPr lang="en-US" sz="2400">
                <a:solidFill>
                  <a:schemeClr val="accent1">
                    <a:lumMod val="75000"/>
                  </a:schemeClr>
                </a:solidFill>
              </a:rPr>
              <a:t>1</a:t>
            </a:r>
            <a:r>
              <a:rPr lang="en-US" sz="2400" baseline="30000">
                <a:solidFill>
                  <a:schemeClr val="accent1">
                    <a:lumMod val="75000"/>
                  </a:schemeClr>
                </a:solidFill>
              </a:rPr>
              <a:t>st</a:t>
            </a:r>
            <a:r>
              <a:rPr lang="en-US" sz="2400">
                <a:solidFill>
                  <a:schemeClr val="accent1">
                    <a:lumMod val="75000"/>
                  </a:schemeClr>
                </a:solidFill>
              </a:rPr>
              <a:t> Floor </a:t>
            </a:r>
            <a:r>
              <a:rPr lang="en-US" sz="2400" dirty="0">
                <a:solidFill>
                  <a:schemeClr val="accent1">
                    <a:lumMod val="75000"/>
                  </a:schemeClr>
                </a:solidFill>
              </a:rPr>
              <a:t>UC) and Parking permit(Basement of UC)</a:t>
            </a:r>
          </a:p>
          <a:p>
            <a:r>
              <a:rPr lang="en-US" sz="2400" dirty="0">
                <a:solidFill>
                  <a:schemeClr val="accent1">
                    <a:lumMod val="75000"/>
                  </a:schemeClr>
                </a:solidFill>
              </a:rPr>
              <a:t>Take the training for Title IX from </a:t>
            </a:r>
            <a:r>
              <a:rPr lang="en-US" sz="2400" dirty="0">
                <a:solidFill>
                  <a:schemeClr val="accent1">
                    <a:lumMod val="75000"/>
                  </a:schemeClr>
                </a:solidFill>
                <a:latin typeface="Calibri" panose="020F0502020204030204" pitchFamily="34" charset="0"/>
                <a:cs typeface="Calibri" panose="020F0502020204030204" pitchFamily="34" charset="0"/>
              </a:rPr>
              <a:t>3E</a:t>
            </a:r>
          </a:p>
          <a:p>
            <a:r>
              <a:rPr lang="en-US" sz="2400" dirty="0">
                <a:solidFill>
                  <a:schemeClr val="accent1">
                    <a:lumMod val="75000"/>
                  </a:schemeClr>
                </a:solidFill>
              </a:rPr>
              <a:t>Take the safety training and forward certificates to Dennis at</a:t>
            </a:r>
            <a:r>
              <a:rPr lang="en-US" sz="2400" dirty="0"/>
              <a:t> </a:t>
            </a:r>
            <a:r>
              <a:rPr lang="en-US" sz="2400" dirty="0">
                <a:hlinkClick r:id="rId4"/>
              </a:rPr>
              <a:t>safetyservices@nsuok.edu</a:t>
            </a:r>
            <a:endParaRPr lang="en-US" sz="2400" dirty="0"/>
          </a:p>
          <a:p>
            <a:r>
              <a:rPr lang="en-US" sz="2400" dirty="0">
                <a:solidFill>
                  <a:schemeClr val="accent1">
                    <a:lumMod val="75000"/>
                  </a:schemeClr>
                </a:solidFill>
              </a:rPr>
              <a:t>Update the online directory</a:t>
            </a:r>
          </a:p>
          <a:p>
            <a:r>
              <a:rPr lang="en-US" sz="2400" dirty="0">
                <a:solidFill>
                  <a:schemeClr val="accent1">
                    <a:lumMod val="75000"/>
                  </a:schemeClr>
                </a:solidFill>
              </a:rPr>
              <a:t>Take portrait for online directory in the Webb Building, </a:t>
            </a:r>
            <a:r>
              <a:rPr lang="en-US" sz="2400" dirty="0">
                <a:solidFill>
                  <a:schemeClr val="accent1">
                    <a:lumMod val="75000"/>
                  </a:schemeClr>
                </a:solidFill>
                <a:latin typeface="Calibri" panose="020F0502020204030204" pitchFamily="34" charset="0"/>
                <a:cs typeface="Calibri" panose="020F0502020204030204" pitchFamily="34" charset="0"/>
              </a:rPr>
              <a:t>1</a:t>
            </a:r>
            <a:r>
              <a:rPr lang="en-US" sz="2400" baseline="30000" dirty="0">
                <a:solidFill>
                  <a:schemeClr val="accent1">
                    <a:lumMod val="75000"/>
                  </a:schemeClr>
                </a:solidFill>
              </a:rPr>
              <a:t>st</a:t>
            </a:r>
            <a:r>
              <a:rPr lang="en-US" sz="2400" dirty="0">
                <a:solidFill>
                  <a:schemeClr val="accent1">
                    <a:lumMod val="75000"/>
                  </a:schemeClr>
                </a:solidFill>
              </a:rPr>
              <a:t> floor, room </a:t>
            </a:r>
            <a:r>
              <a:rPr lang="en-US" sz="2400" dirty="0">
                <a:solidFill>
                  <a:schemeClr val="accent1">
                    <a:lumMod val="75000"/>
                  </a:schemeClr>
                </a:solidFill>
                <a:latin typeface="Calibri" panose="020F0502020204030204" pitchFamily="34" charset="0"/>
                <a:cs typeface="Calibri" panose="020F0502020204030204" pitchFamily="34" charset="0"/>
              </a:rPr>
              <a:t>114</a:t>
            </a:r>
            <a:r>
              <a:rPr lang="en-US" sz="2400" dirty="0">
                <a:solidFill>
                  <a:schemeClr val="accent1">
                    <a:lumMod val="75000"/>
                  </a:schemeClr>
                </a:solidFill>
              </a:rPr>
              <a:t> with Abigail Kelley </a:t>
            </a:r>
            <a:r>
              <a:rPr lang="en-US" sz="2400" dirty="0" err="1">
                <a:solidFill>
                  <a:schemeClr val="accent1">
                    <a:lumMod val="75000"/>
                  </a:schemeClr>
                </a:solidFill>
              </a:rPr>
              <a:t>ext</a:t>
            </a:r>
            <a:r>
              <a:rPr lang="en-US" sz="2400" dirty="0">
                <a:solidFill>
                  <a:schemeClr val="accent1">
                    <a:lumMod val="75000"/>
                  </a:schemeClr>
                </a:solidFill>
              </a:rPr>
              <a:t> </a:t>
            </a:r>
            <a:r>
              <a:rPr lang="en-US" sz="2400" dirty="0">
                <a:solidFill>
                  <a:schemeClr val="accent1">
                    <a:lumMod val="75000"/>
                  </a:schemeClr>
                </a:solidFill>
                <a:latin typeface="Calibri" panose="020F0502020204030204" pitchFamily="34" charset="0"/>
                <a:cs typeface="Calibri" panose="020F0502020204030204" pitchFamily="34" charset="0"/>
              </a:rPr>
              <a:t>2889</a:t>
            </a:r>
            <a:r>
              <a:rPr lang="en-US" sz="2400" dirty="0">
                <a:solidFill>
                  <a:schemeClr val="accent1">
                    <a:lumMod val="75000"/>
                  </a:schemeClr>
                </a:solidFill>
              </a:rPr>
              <a:t>.  This truly takes a few seconds</a:t>
            </a:r>
          </a:p>
        </p:txBody>
      </p:sp>
    </p:spTree>
    <p:extLst>
      <p:ext uri="{BB962C8B-B14F-4D97-AF65-F5344CB8AC3E}">
        <p14:creationId xmlns:p14="http://schemas.microsoft.com/office/powerpoint/2010/main" val="8419645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Any Questions?</a:t>
            </a:r>
          </a:p>
        </p:txBody>
      </p:sp>
      <p:sp>
        <p:nvSpPr>
          <p:cNvPr id="3" name="Text Placeholder 2"/>
          <p:cNvSpPr>
            <a:spLocks noGrp="1"/>
          </p:cNvSpPr>
          <p:nvPr>
            <p:ph type="body" idx="1"/>
          </p:nvPr>
        </p:nvSpPr>
        <p:spPr/>
        <p:txBody>
          <a:bodyPr/>
          <a:lstStyle/>
          <a:p>
            <a:r>
              <a:rPr lang="en-US" dirty="0"/>
              <a:t>Thank you for participating today!</a:t>
            </a:r>
          </a:p>
        </p:txBody>
      </p:sp>
    </p:spTree>
    <p:extLst>
      <p:ext uri="{BB962C8B-B14F-4D97-AF65-F5344CB8AC3E}">
        <p14:creationId xmlns:p14="http://schemas.microsoft.com/office/powerpoint/2010/main" val="210326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27046-A378-46C2-A008-A8EC1C8C5627}"/>
              </a:ext>
            </a:extLst>
          </p:cNvPr>
          <p:cNvSpPr>
            <a:spLocks noGrp="1"/>
          </p:cNvSpPr>
          <p:nvPr>
            <p:ph type="ctrTitle"/>
          </p:nvPr>
        </p:nvSpPr>
        <p:spPr>
          <a:xfrm>
            <a:off x="1502230" y="1788454"/>
            <a:ext cx="9144000" cy="2098226"/>
          </a:xfrm>
        </p:spPr>
        <p:txBody>
          <a:bodyPr/>
          <a:lstStyle/>
          <a:p>
            <a:r>
              <a:rPr lang="en-US" dirty="0"/>
              <a:t>Medical &amp; Prescription</a:t>
            </a:r>
          </a:p>
        </p:txBody>
      </p:sp>
      <p:sp>
        <p:nvSpPr>
          <p:cNvPr id="3" name="Subtitle 2">
            <a:extLst>
              <a:ext uri="{FF2B5EF4-FFF2-40B4-BE49-F238E27FC236}">
                <a16:creationId xmlns:a16="http://schemas.microsoft.com/office/drawing/2014/main" id="{7A50E1B2-9BAA-4F70-B4DD-E701ABFB49CB}"/>
              </a:ext>
            </a:extLst>
          </p:cNvPr>
          <p:cNvSpPr>
            <a:spLocks noGrp="1"/>
          </p:cNvSpPr>
          <p:nvPr>
            <p:ph type="subTitle" idx="1"/>
          </p:nvPr>
        </p:nvSpPr>
        <p:spPr/>
        <p:txBody>
          <a:bodyPr>
            <a:normAutofit/>
          </a:bodyPr>
          <a:lstStyle/>
          <a:p>
            <a:r>
              <a:rPr lang="en-US" dirty="0"/>
              <a:t>Offered by </a:t>
            </a:r>
          </a:p>
          <a:p>
            <a:r>
              <a:rPr lang="en-US" dirty="0"/>
              <a:t>BlueCross BlueShield of Oklahoma</a:t>
            </a:r>
          </a:p>
        </p:txBody>
      </p:sp>
    </p:spTree>
    <p:extLst>
      <p:ext uri="{BB962C8B-B14F-4D97-AF65-F5344CB8AC3E}">
        <p14:creationId xmlns:p14="http://schemas.microsoft.com/office/powerpoint/2010/main" val="363967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81CFE6-BA72-49CF-9659-C0CF9EFCCE37}"/>
              </a:ext>
            </a:extLst>
          </p:cNvPr>
          <p:cNvPicPr>
            <a:picLocks noChangeAspect="1"/>
          </p:cNvPicPr>
          <p:nvPr/>
        </p:nvPicPr>
        <p:blipFill>
          <a:blip r:embed="rId2"/>
          <a:stretch>
            <a:fillRect/>
          </a:stretch>
        </p:blipFill>
        <p:spPr>
          <a:xfrm>
            <a:off x="1830688" y="398062"/>
            <a:ext cx="8530624" cy="6061876"/>
          </a:xfrm>
          <a:prstGeom prst="rect">
            <a:avLst/>
          </a:prstGeom>
        </p:spPr>
      </p:pic>
    </p:spTree>
    <p:extLst>
      <p:ext uri="{BB962C8B-B14F-4D97-AF65-F5344CB8AC3E}">
        <p14:creationId xmlns:p14="http://schemas.microsoft.com/office/powerpoint/2010/main" val="80863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5B6093-1480-462E-B236-A8F199088C38}"/>
              </a:ext>
            </a:extLst>
          </p:cNvPr>
          <p:cNvSpPr>
            <a:spLocks noGrp="1"/>
          </p:cNvSpPr>
          <p:nvPr>
            <p:ph type="title"/>
          </p:nvPr>
        </p:nvSpPr>
        <p:spPr>
          <a:xfrm>
            <a:off x="446714" y="592822"/>
            <a:ext cx="8848288" cy="220910"/>
          </a:xfrm>
        </p:spPr>
        <p:txBody>
          <a:bodyPr>
            <a:normAutofit fontScale="90000"/>
          </a:bodyPr>
          <a:lstStyle/>
          <a:p>
            <a:r>
              <a:rPr lang="en-US" dirty="0">
                <a:solidFill>
                  <a:srgbClr val="00B0F0"/>
                </a:solidFill>
              </a:rPr>
              <a:t>BlueCross BlueShield of Oklahoma</a:t>
            </a:r>
          </a:p>
        </p:txBody>
      </p:sp>
      <p:pic>
        <p:nvPicPr>
          <p:cNvPr id="3" name="Picture 2">
            <a:extLst>
              <a:ext uri="{FF2B5EF4-FFF2-40B4-BE49-F238E27FC236}">
                <a16:creationId xmlns:a16="http://schemas.microsoft.com/office/drawing/2014/main" id="{21A2DB1D-60DC-4FFA-89D2-3CF4F6828E3F}"/>
              </a:ext>
            </a:extLst>
          </p:cNvPr>
          <p:cNvPicPr>
            <a:picLocks noChangeAspect="1"/>
          </p:cNvPicPr>
          <p:nvPr/>
        </p:nvPicPr>
        <p:blipFill>
          <a:blip r:embed="rId2"/>
          <a:stretch>
            <a:fillRect/>
          </a:stretch>
        </p:blipFill>
        <p:spPr>
          <a:xfrm>
            <a:off x="268108" y="988588"/>
            <a:ext cx="11655783" cy="5616954"/>
          </a:xfrm>
          <a:prstGeom prst="rect">
            <a:avLst/>
          </a:prstGeom>
        </p:spPr>
      </p:pic>
    </p:spTree>
    <p:extLst>
      <p:ext uri="{BB962C8B-B14F-4D97-AF65-F5344CB8AC3E}">
        <p14:creationId xmlns:p14="http://schemas.microsoft.com/office/powerpoint/2010/main" val="1266866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5B6093-1480-462E-B236-A8F199088C38}"/>
              </a:ext>
            </a:extLst>
          </p:cNvPr>
          <p:cNvSpPr>
            <a:spLocks noGrp="1"/>
          </p:cNvSpPr>
          <p:nvPr>
            <p:ph type="title"/>
          </p:nvPr>
        </p:nvSpPr>
        <p:spPr>
          <a:xfrm>
            <a:off x="872067" y="84756"/>
            <a:ext cx="9875520" cy="1356360"/>
          </a:xfrm>
        </p:spPr>
        <p:txBody>
          <a:bodyPr/>
          <a:lstStyle/>
          <a:p>
            <a:r>
              <a:rPr lang="en-US" dirty="0">
                <a:solidFill>
                  <a:srgbClr val="00B0F0"/>
                </a:solidFill>
              </a:rPr>
              <a:t>BlueCross BlueShield of Oklahoma</a:t>
            </a:r>
            <a:endParaRPr lang="en-US" u="sng" dirty="0"/>
          </a:p>
        </p:txBody>
      </p:sp>
      <p:sp>
        <p:nvSpPr>
          <p:cNvPr id="2" name="TextBox 1">
            <a:extLst>
              <a:ext uri="{FF2B5EF4-FFF2-40B4-BE49-F238E27FC236}">
                <a16:creationId xmlns:a16="http://schemas.microsoft.com/office/drawing/2014/main" id="{4E28753B-C4A2-44CA-9DB9-FCE8C9E1BDF2}"/>
              </a:ext>
            </a:extLst>
          </p:cNvPr>
          <p:cNvSpPr txBox="1"/>
          <p:nvPr/>
        </p:nvSpPr>
        <p:spPr>
          <a:xfrm>
            <a:off x="9022337" y="6407740"/>
            <a:ext cx="2147581" cy="246221"/>
          </a:xfrm>
          <a:prstGeom prst="rect">
            <a:avLst/>
          </a:prstGeom>
          <a:noFill/>
        </p:spPr>
        <p:txBody>
          <a:bodyPr wrap="square" rtlCol="0">
            <a:spAutoFit/>
          </a:bodyPr>
          <a:lstStyle/>
          <a:p>
            <a:r>
              <a:rPr lang="en-US" sz="1000" b="1" dirty="0"/>
              <a:t>CYD = Calendar Year Deductible</a:t>
            </a:r>
          </a:p>
        </p:txBody>
      </p:sp>
      <p:sp>
        <p:nvSpPr>
          <p:cNvPr id="10" name="Content Placeholder 9">
            <a:extLst>
              <a:ext uri="{FF2B5EF4-FFF2-40B4-BE49-F238E27FC236}">
                <a16:creationId xmlns:a16="http://schemas.microsoft.com/office/drawing/2014/main" id="{AF700DAB-B58F-4153-8EC5-EB92A0302730}"/>
              </a:ext>
            </a:extLst>
          </p:cNvPr>
          <p:cNvSpPr>
            <a:spLocks noGrp="1"/>
          </p:cNvSpPr>
          <p:nvPr>
            <p:ph idx="1"/>
          </p:nvPr>
        </p:nvSpPr>
        <p:spPr/>
        <p:txBody>
          <a:bodyPr/>
          <a:lstStyle/>
          <a:p>
            <a:endParaRPr lang="en-US"/>
          </a:p>
        </p:txBody>
      </p:sp>
      <p:pic>
        <p:nvPicPr>
          <p:cNvPr id="11" name="Picture 10">
            <a:extLst>
              <a:ext uri="{FF2B5EF4-FFF2-40B4-BE49-F238E27FC236}">
                <a16:creationId xmlns:a16="http://schemas.microsoft.com/office/drawing/2014/main" id="{633ED041-2B1C-4640-B8FF-60A3B620FC6B}"/>
              </a:ext>
            </a:extLst>
          </p:cNvPr>
          <p:cNvPicPr>
            <a:picLocks noChangeAspect="1"/>
          </p:cNvPicPr>
          <p:nvPr/>
        </p:nvPicPr>
        <p:blipFill>
          <a:blip r:embed="rId2"/>
          <a:stretch>
            <a:fillRect/>
          </a:stretch>
        </p:blipFill>
        <p:spPr>
          <a:xfrm>
            <a:off x="335220" y="1164273"/>
            <a:ext cx="11521560" cy="5087597"/>
          </a:xfrm>
          <a:prstGeom prst="rect">
            <a:avLst/>
          </a:prstGeom>
        </p:spPr>
      </p:pic>
    </p:spTree>
    <p:extLst>
      <p:ext uri="{BB962C8B-B14F-4D97-AF65-F5344CB8AC3E}">
        <p14:creationId xmlns:p14="http://schemas.microsoft.com/office/powerpoint/2010/main" val="419061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6AF892-1C74-4364-9D47-85583A9DA20C}"/>
              </a:ext>
            </a:extLst>
          </p:cNvPr>
          <p:cNvPicPr>
            <a:picLocks noChangeAspect="1"/>
          </p:cNvPicPr>
          <p:nvPr/>
        </p:nvPicPr>
        <p:blipFill rotWithShape="1">
          <a:blip r:embed="rId2"/>
          <a:srcRect l="260" t="3165" r="77290" b="2356"/>
          <a:stretch/>
        </p:blipFill>
        <p:spPr>
          <a:xfrm>
            <a:off x="239239" y="258084"/>
            <a:ext cx="2598043" cy="6341832"/>
          </a:xfrm>
          <a:prstGeom prst="rect">
            <a:avLst/>
          </a:prstGeom>
        </p:spPr>
      </p:pic>
      <p:pic>
        <p:nvPicPr>
          <p:cNvPr id="2" name="Picture 1">
            <a:extLst>
              <a:ext uri="{FF2B5EF4-FFF2-40B4-BE49-F238E27FC236}">
                <a16:creationId xmlns:a16="http://schemas.microsoft.com/office/drawing/2014/main" id="{966CD760-0161-4E4B-AAC3-09B8497A2C06}"/>
              </a:ext>
            </a:extLst>
          </p:cNvPr>
          <p:cNvPicPr>
            <a:picLocks noChangeAspect="1"/>
          </p:cNvPicPr>
          <p:nvPr/>
        </p:nvPicPr>
        <p:blipFill>
          <a:blip r:embed="rId3"/>
          <a:stretch>
            <a:fillRect/>
          </a:stretch>
        </p:blipFill>
        <p:spPr>
          <a:xfrm>
            <a:off x="5871714" y="4652526"/>
            <a:ext cx="1774029" cy="1827969"/>
          </a:xfrm>
          <a:prstGeom prst="rect">
            <a:avLst/>
          </a:prstGeom>
        </p:spPr>
      </p:pic>
      <p:pic>
        <p:nvPicPr>
          <p:cNvPr id="3" name="Picture 2">
            <a:extLst>
              <a:ext uri="{FF2B5EF4-FFF2-40B4-BE49-F238E27FC236}">
                <a16:creationId xmlns:a16="http://schemas.microsoft.com/office/drawing/2014/main" id="{764E7083-377B-45AB-8A20-59005A5D7055}"/>
              </a:ext>
            </a:extLst>
          </p:cNvPr>
          <p:cNvPicPr>
            <a:picLocks noChangeAspect="1"/>
          </p:cNvPicPr>
          <p:nvPr/>
        </p:nvPicPr>
        <p:blipFill>
          <a:blip r:embed="rId4"/>
          <a:stretch>
            <a:fillRect/>
          </a:stretch>
        </p:blipFill>
        <p:spPr>
          <a:xfrm>
            <a:off x="2982745" y="1101788"/>
            <a:ext cx="8728286" cy="4179891"/>
          </a:xfrm>
          <a:prstGeom prst="rect">
            <a:avLst/>
          </a:prstGeom>
        </p:spPr>
      </p:pic>
      <p:pic>
        <p:nvPicPr>
          <p:cNvPr id="4" name="Picture 3">
            <a:extLst>
              <a:ext uri="{FF2B5EF4-FFF2-40B4-BE49-F238E27FC236}">
                <a16:creationId xmlns:a16="http://schemas.microsoft.com/office/drawing/2014/main" id="{E4468338-E1F6-4F3E-9E29-0C68D869B290}"/>
              </a:ext>
            </a:extLst>
          </p:cNvPr>
          <p:cNvPicPr>
            <a:picLocks noChangeAspect="1"/>
          </p:cNvPicPr>
          <p:nvPr/>
        </p:nvPicPr>
        <p:blipFill>
          <a:blip r:embed="rId5"/>
          <a:stretch>
            <a:fillRect/>
          </a:stretch>
        </p:blipFill>
        <p:spPr>
          <a:xfrm>
            <a:off x="2783793" y="161548"/>
            <a:ext cx="7949873" cy="1182727"/>
          </a:xfrm>
          <a:prstGeom prst="rect">
            <a:avLst/>
          </a:prstGeom>
        </p:spPr>
      </p:pic>
    </p:spTree>
    <p:extLst>
      <p:ext uri="{BB962C8B-B14F-4D97-AF65-F5344CB8AC3E}">
        <p14:creationId xmlns:p14="http://schemas.microsoft.com/office/powerpoint/2010/main" val="15604273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313366-030B-4016-BFA4-90B0C28464E2}"/>
              </a:ext>
            </a:extLst>
          </p:cNvPr>
          <p:cNvPicPr>
            <a:picLocks noChangeAspect="1"/>
          </p:cNvPicPr>
          <p:nvPr/>
        </p:nvPicPr>
        <p:blipFill>
          <a:blip r:embed="rId2"/>
          <a:stretch>
            <a:fillRect/>
          </a:stretch>
        </p:blipFill>
        <p:spPr>
          <a:xfrm>
            <a:off x="491490" y="970575"/>
            <a:ext cx="11224260" cy="5413996"/>
          </a:xfrm>
          <a:prstGeom prst="rect">
            <a:avLst/>
          </a:prstGeom>
        </p:spPr>
      </p:pic>
      <p:pic>
        <p:nvPicPr>
          <p:cNvPr id="3" name="Picture 2">
            <a:extLst>
              <a:ext uri="{FF2B5EF4-FFF2-40B4-BE49-F238E27FC236}">
                <a16:creationId xmlns:a16="http://schemas.microsoft.com/office/drawing/2014/main" id="{47662F56-23EE-43D3-8D15-F639F1E627FC}"/>
              </a:ext>
            </a:extLst>
          </p:cNvPr>
          <p:cNvPicPr>
            <a:picLocks noChangeAspect="1"/>
          </p:cNvPicPr>
          <p:nvPr/>
        </p:nvPicPr>
        <p:blipFill>
          <a:blip r:embed="rId3"/>
          <a:stretch>
            <a:fillRect/>
          </a:stretch>
        </p:blipFill>
        <p:spPr>
          <a:xfrm>
            <a:off x="732107" y="1044641"/>
            <a:ext cx="4029805" cy="1408298"/>
          </a:xfrm>
          <a:prstGeom prst="rect">
            <a:avLst/>
          </a:prstGeom>
        </p:spPr>
      </p:pic>
      <p:pic>
        <p:nvPicPr>
          <p:cNvPr id="4" name="Picture 3">
            <a:extLst>
              <a:ext uri="{FF2B5EF4-FFF2-40B4-BE49-F238E27FC236}">
                <a16:creationId xmlns:a16="http://schemas.microsoft.com/office/drawing/2014/main" id="{F0A6D75A-D33C-48E8-A536-FB415B8E1BF4}"/>
              </a:ext>
            </a:extLst>
          </p:cNvPr>
          <p:cNvPicPr>
            <a:picLocks noChangeAspect="1"/>
          </p:cNvPicPr>
          <p:nvPr/>
        </p:nvPicPr>
        <p:blipFill>
          <a:blip r:embed="rId4"/>
          <a:stretch>
            <a:fillRect/>
          </a:stretch>
        </p:blipFill>
        <p:spPr>
          <a:xfrm>
            <a:off x="7060508" y="1346419"/>
            <a:ext cx="4243184" cy="804742"/>
          </a:xfrm>
          <a:prstGeom prst="rect">
            <a:avLst/>
          </a:prstGeom>
        </p:spPr>
      </p:pic>
      <p:pic>
        <p:nvPicPr>
          <p:cNvPr id="5" name="Picture 4">
            <a:extLst>
              <a:ext uri="{FF2B5EF4-FFF2-40B4-BE49-F238E27FC236}">
                <a16:creationId xmlns:a16="http://schemas.microsoft.com/office/drawing/2014/main" id="{E444FA21-D281-45A6-B331-51801919BA1E}"/>
              </a:ext>
            </a:extLst>
          </p:cNvPr>
          <p:cNvPicPr>
            <a:picLocks noChangeAspect="1"/>
          </p:cNvPicPr>
          <p:nvPr/>
        </p:nvPicPr>
        <p:blipFill>
          <a:blip r:embed="rId5"/>
          <a:stretch>
            <a:fillRect/>
          </a:stretch>
        </p:blipFill>
        <p:spPr>
          <a:xfrm>
            <a:off x="4553578" y="2529762"/>
            <a:ext cx="3084843" cy="1798476"/>
          </a:xfrm>
          <a:prstGeom prst="rect">
            <a:avLst/>
          </a:prstGeom>
        </p:spPr>
      </p:pic>
      <p:pic>
        <p:nvPicPr>
          <p:cNvPr id="6" name="Picture 5">
            <a:extLst>
              <a:ext uri="{FF2B5EF4-FFF2-40B4-BE49-F238E27FC236}">
                <a16:creationId xmlns:a16="http://schemas.microsoft.com/office/drawing/2014/main" id="{B50A5128-A98F-43B4-85E1-BE9BB6F0FCD4}"/>
              </a:ext>
            </a:extLst>
          </p:cNvPr>
          <p:cNvPicPr>
            <a:picLocks noChangeAspect="1"/>
          </p:cNvPicPr>
          <p:nvPr/>
        </p:nvPicPr>
        <p:blipFill>
          <a:blip r:embed="rId6"/>
          <a:stretch>
            <a:fillRect/>
          </a:stretch>
        </p:blipFill>
        <p:spPr>
          <a:xfrm>
            <a:off x="732107" y="4808339"/>
            <a:ext cx="4230991" cy="1079086"/>
          </a:xfrm>
          <a:prstGeom prst="rect">
            <a:avLst/>
          </a:prstGeom>
        </p:spPr>
      </p:pic>
      <p:pic>
        <p:nvPicPr>
          <p:cNvPr id="7" name="Picture 6">
            <a:extLst>
              <a:ext uri="{FF2B5EF4-FFF2-40B4-BE49-F238E27FC236}">
                <a16:creationId xmlns:a16="http://schemas.microsoft.com/office/drawing/2014/main" id="{4C7E01FC-1CD1-41AC-B6C8-71E656BC0E88}"/>
              </a:ext>
            </a:extLst>
          </p:cNvPr>
          <p:cNvPicPr>
            <a:picLocks noChangeAspect="1"/>
          </p:cNvPicPr>
          <p:nvPr/>
        </p:nvPicPr>
        <p:blipFill>
          <a:blip r:embed="rId7"/>
          <a:stretch>
            <a:fillRect/>
          </a:stretch>
        </p:blipFill>
        <p:spPr>
          <a:xfrm>
            <a:off x="7338640" y="4985138"/>
            <a:ext cx="4121253" cy="725487"/>
          </a:xfrm>
          <a:prstGeom prst="rect">
            <a:avLst/>
          </a:prstGeom>
        </p:spPr>
      </p:pic>
      <p:sp>
        <p:nvSpPr>
          <p:cNvPr id="8" name="TextBox 7">
            <a:extLst>
              <a:ext uri="{FF2B5EF4-FFF2-40B4-BE49-F238E27FC236}">
                <a16:creationId xmlns:a16="http://schemas.microsoft.com/office/drawing/2014/main" id="{AF656530-2CEB-490A-85C3-F804D205B225}"/>
              </a:ext>
            </a:extLst>
          </p:cNvPr>
          <p:cNvSpPr txBox="1"/>
          <p:nvPr/>
        </p:nvSpPr>
        <p:spPr>
          <a:xfrm>
            <a:off x="3804284" y="245644"/>
            <a:ext cx="4583430" cy="707886"/>
          </a:xfrm>
          <a:prstGeom prst="rect">
            <a:avLst/>
          </a:prstGeom>
          <a:noFill/>
        </p:spPr>
        <p:txBody>
          <a:bodyPr wrap="square" rtlCol="0">
            <a:spAutoFit/>
          </a:bodyPr>
          <a:lstStyle/>
          <a:p>
            <a:pPr algn="ctr"/>
            <a:r>
              <a:rPr lang="en-US" sz="4000" b="1" dirty="0">
                <a:solidFill>
                  <a:schemeClr val="accent1"/>
                </a:solidFill>
              </a:rPr>
              <a:t>Wellness Programs</a:t>
            </a:r>
          </a:p>
        </p:txBody>
      </p:sp>
    </p:spTree>
    <p:extLst>
      <p:ext uri="{BB962C8B-B14F-4D97-AF65-F5344CB8AC3E}">
        <p14:creationId xmlns:p14="http://schemas.microsoft.com/office/powerpoint/2010/main" val="42486435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F59C4C-BF46-47A1-BF27-B27FD87917D3}"/>
              </a:ext>
            </a:extLst>
          </p:cNvPr>
          <p:cNvPicPr>
            <a:picLocks noChangeAspect="1"/>
          </p:cNvPicPr>
          <p:nvPr/>
        </p:nvPicPr>
        <p:blipFill>
          <a:blip r:embed="rId2"/>
          <a:stretch>
            <a:fillRect/>
          </a:stretch>
        </p:blipFill>
        <p:spPr>
          <a:xfrm>
            <a:off x="7491218" y="614266"/>
            <a:ext cx="1900654" cy="1202626"/>
          </a:xfrm>
          <a:prstGeom prst="rect">
            <a:avLst/>
          </a:prstGeom>
        </p:spPr>
      </p:pic>
      <p:sp>
        <p:nvSpPr>
          <p:cNvPr id="3" name="Content Placeholder 2">
            <a:extLst>
              <a:ext uri="{FF2B5EF4-FFF2-40B4-BE49-F238E27FC236}">
                <a16:creationId xmlns:a16="http://schemas.microsoft.com/office/drawing/2014/main" id="{FFFF5E7B-9F07-4B22-A549-FD3265696A4F}"/>
              </a:ext>
            </a:extLst>
          </p:cNvPr>
          <p:cNvSpPr>
            <a:spLocks noGrp="1"/>
          </p:cNvSpPr>
          <p:nvPr>
            <p:ph sz="half" idx="1"/>
          </p:nvPr>
        </p:nvSpPr>
        <p:spPr/>
        <p:txBody>
          <a:bodyPr>
            <a:normAutofit fontScale="85000" lnSpcReduction="10000"/>
          </a:bodyPr>
          <a:lstStyle/>
          <a:p>
            <a:r>
              <a:rPr lang="en-US" sz="1800" b="1" dirty="0">
                <a:solidFill>
                  <a:srgbClr val="002060"/>
                </a:solidFill>
              </a:rPr>
              <a:t>Employees and dependents enrolled in BCBS medical plans may use Zero services </a:t>
            </a:r>
            <a:r>
              <a:rPr lang="en-US" sz="1800" b="1" u="sng" dirty="0">
                <a:solidFill>
                  <a:srgbClr val="00B0F0"/>
                </a:solidFill>
              </a:rPr>
              <a:t>free of charge.</a:t>
            </a:r>
          </a:p>
          <a:p>
            <a:r>
              <a:rPr lang="en-US" sz="1800" b="1" dirty="0">
                <a:solidFill>
                  <a:srgbClr val="002060"/>
                </a:solidFill>
              </a:rPr>
              <a:t>This is a great way to lower out of pocket medical and prescription costs for you and your family members.</a:t>
            </a:r>
          </a:p>
          <a:p>
            <a:r>
              <a:rPr lang="en-US" sz="1800" b="1" dirty="0">
                <a:solidFill>
                  <a:srgbClr val="002060"/>
                </a:solidFill>
              </a:rPr>
              <a:t>$0 out-of-pocket for plan members. No copays. No deductibles. No coinsurance. It’s healthcare the way it should be.</a:t>
            </a:r>
          </a:p>
          <a:p>
            <a:r>
              <a:rPr lang="en-US" sz="1800" b="1" dirty="0">
                <a:solidFill>
                  <a:srgbClr val="002060"/>
                </a:solidFill>
              </a:rPr>
              <a:t>This program contains a special group of contracted providers.</a:t>
            </a:r>
          </a:p>
          <a:p>
            <a:r>
              <a:rPr lang="en-US" sz="1800" b="1" dirty="0">
                <a:solidFill>
                  <a:srgbClr val="002060"/>
                </a:solidFill>
              </a:rPr>
              <a:t>To find providers, go to </a:t>
            </a:r>
            <a:r>
              <a:rPr lang="en-US" sz="1800" b="1" u="sng" dirty="0">
                <a:solidFill>
                  <a:srgbClr val="002060"/>
                </a:solidFill>
              </a:rPr>
              <a:t>www.zero.health</a:t>
            </a:r>
            <a:r>
              <a:rPr lang="en-US" sz="1800" b="1" dirty="0">
                <a:solidFill>
                  <a:srgbClr val="002060"/>
                </a:solidFill>
              </a:rPr>
              <a:t>. Many providers are in both Zero Card and BCBS Networks.</a:t>
            </a:r>
            <a:endParaRPr lang="en-US" sz="1800" b="1" dirty="0">
              <a:solidFill>
                <a:srgbClr val="002060"/>
              </a:solidFill>
              <a:cs typeface="Calibri"/>
            </a:endParaRPr>
          </a:p>
          <a:p>
            <a:r>
              <a:rPr lang="en-US" sz="1800" b="1" dirty="0">
                <a:solidFill>
                  <a:srgbClr val="FF0000"/>
                </a:solidFill>
              </a:rPr>
              <a:t>If you enroll in the BCBS HDHP (Plan F), you cannot use the </a:t>
            </a:r>
            <a:r>
              <a:rPr lang="en-US" sz="1800" b="1" dirty="0" err="1">
                <a:solidFill>
                  <a:srgbClr val="FF0000"/>
                </a:solidFill>
              </a:rPr>
              <a:t>ZeroCard</a:t>
            </a:r>
            <a:r>
              <a:rPr lang="en-US" sz="1800" b="1" dirty="0">
                <a:solidFill>
                  <a:srgbClr val="FF0000"/>
                </a:solidFill>
              </a:rPr>
              <a:t> until after you have met your $3,500 Deductible.</a:t>
            </a:r>
            <a:endParaRPr lang="en-US" sz="1800" b="1" dirty="0">
              <a:solidFill>
                <a:srgbClr val="FF0000"/>
              </a:solidFill>
              <a:cs typeface="Calibri"/>
            </a:endParaRPr>
          </a:p>
        </p:txBody>
      </p:sp>
      <p:pic>
        <p:nvPicPr>
          <p:cNvPr id="5" name="Content Placeholder 4">
            <a:extLst>
              <a:ext uri="{FF2B5EF4-FFF2-40B4-BE49-F238E27FC236}">
                <a16:creationId xmlns:a16="http://schemas.microsoft.com/office/drawing/2014/main" id="{8477D3D1-0B46-431A-B210-CEFCC1F63EA2}"/>
              </a:ext>
            </a:extLst>
          </p:cNvPr>
          <p:cNvPicPr>
            <a:picLocks noGrp="1" noChangeAspect="1"/>
          </p:cNvPicPr>
          <p:nvPr>
            <p:ph sz="half" idx="2"/>
          </p:nvPr>
        </p:nvPicPr>
        <p:blipFill>
          <a:blip r:embed="rId3"/>
          <a:stretch>
            <a:fillRect/>
          </a:stretch>
        </p:blipFill>
        <p:spPr>
          <a:xfrm>
            <a:off x="6620669" y="2211387"/>
            <a:ext cx="4048125" cy="3714750"/>
          </a:xfrm>
          <a:prstGeom prst="rect">
            <a:avLst/>
          </a:prstGeom>
        </p:spPr>
      </p:pic>
      <p:pic>
        <p:nvPicPr>
          <p:cNvPr id="4" name="Picture 3">
            <a:extLst>
              <a:ext uri="{FF2B5EF4-FFF2-40B4-BE49-F238E27FC236}">
                <a16:creationId xmlns:a16="http://schemas.microsoft.com/office/drawing/2014/main" id="{86EF14D4-D45B-4770-919A-63D5F667B92D}"/>
              </a:ext>
            </a:extLst>
          </p:cNvPr>
          <p:cNvPicPr>
            <a:picLocks noChangeAspect="1"/>
          </p:cNvPicPr>
          <p:nvPr/>
        </p:nvPicPr>
        <p:blipFill>
          <a:blip r:embed="rId4"/>
          <a:stretch>
            <a:fillRect/>
          </a:stretch>
        </p:blipFill>
        <p:spPr>
          <a:xfrm>
            <a:off x="1772495" y="614266"/>
            <a:ext cx="3528100" cy="1003684"/>
          </a:xfrm>
          <a:prstGeom prst="rect">
            <a:avLst/>
          </a:prstGeom>
        </p:spPr>
      </p:pic>
    </p:spTree>
    <p:extLst>
      <p:ext uri="{BB962C8B-B14F-4D97-AF65-F5344CB8AC3E}">
        <p14:creationId xmlns:p14="http://schemas.microsoft.com/office/powerpoint/2010/main" val="204900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purl.org/dc/elements/1.1/"/>
    <ds:schemaRef ds:uri="http://purl.org/dc/terms/"/>
    <ds:schemaRef ds:uri="http://purl.org/dc/dcmitype/"/>
    <ds:schemaRef ds:uri="http://www.w3.org/XML/1998/namespace"/>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Facet</Template>
  <TotalTime>7126</TotalTime>
  <Words>2010</Words>
  <Application>Microsoft Office PowerPoint</Application>
  <PresentationFormat>Widescreen</PresentationFormat>
  <Paragraphs>185</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Calibri Light</vt:lpstr>
      <vt:lpstr>Corbel</vt:lpstr>
      <vt:lpstr>Euphemia</vt:lpstr>
      <vt:lpstr>Franklin Gothic Book</vt:lpstr>
      <vt:lpstr>Times New Roman</vt:lpstr>
      <vt:lpstr>Wingdings</vt:lpstr>
      <vt:lpstr>Basis</vt:lpstr>
      <vt:lpstr>Welcome to New Hire Orientation</vt:lpstr>
      <vt:lpstr>RETIREMENT ACCOUNTS</vt:lpstr>
      <vt:lpstr>Medical &amp; Prescription</vt:lpstr>
      <vt:lpstr>PowerPoint Presentation</vt:lpstr>
      <vt:lpstr>BlueCross BlueShield of Oklahoma</vt:lpstr>
      <vt:lpstr>BlueCross BlueShield of Oklahoma</vt:lpstr>
      <vt:lpstr>PowerPoint Presentation</vt:lpstr>
      <vt:lpstr>PowerPoint Presentation</vt:lpstr>
      <vt:lpstr>PowerPoint Presentation</vt:lpstr>
      <vt:lpstr>PowerPoint Presentation</vt:lpstr>
      <vt:lpstr>IRS Money Accounts </vt:lpstr>
      <vt:lpstr>HSA, FSA, Dependent Care &amp; Limited FSA* ~IRS allows you to pre-tax payroll deductions into both accounts. ~Cannot be enrolled in an FSA and HSA at same time. </vt:lpstr>
      <vt:lpstr>PowerPoint Presentation</vt:lpstr>
      <vt:lpstr>Ancillary Benefits</vt:lpstr>
      <vt:lpstr>Dental – Delta Dental of Oklahoma </vt:lpstr>
      <vt:lpstr>PowerPoint Presentation</vt:lpstr>
      <vt:lpstr>VISION – VSP</vt:lpstr>
      <vt:lpstr>Basic Life and AD&amp;D Insurance –The Standard </vt:lpstr>
      <vt:lpstr>VOLUNTARY LIFE INSURANCE – THE STANDARD</vt:lpstr>
      <vt:lpstr>SHORT TERM DISABILITY – THE STANDARD</vt:lpstr>
      <vt:lpstr>LONG TERM DISABILITY –  THE STANDARD</vt:lpstr>
      <vt:lpstr>PowerPoint Presentation</vt:lpstr>
      <vt:lpstr>Voluntary Insurance </vt:lpstr>
      <vt:lpstr>American Fidelity – Voluntary Benefits</vt:lpstr>
      <vt:lpstr>IMPORTANT REMINDERS</vt:lpstr>
      <vt:lpstr>Manage Benefits in Empyrean https://compass.empyreanbenefits.com/okheei</vt:lpstr>
      <vt:lpstr>  To Do List</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 Layout</dc:title>
  <dc:creator>Cox, Carrie</dc:creator>
  <cp:lastModifiedBy>Cammie Smith</cp:lastModifiedBy>
  <cp:revision>174</cp:revision>
  <dcterms:created xsi:type="dcterms:W3CDTF">2020-09-08T16:57:52Z</dcterms:created>
  <dcterms:modified xsi:type="dcterms:W3CDTF">2024-02-06T16:03:59Z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