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4"/>
  </p:notesMasterIdLst>
  <p:sldIdLst>
    <p:sldId id="256" r:id="rId2"/>
    <p:sldId id="267" r:id="rId3"/>
    <p:sldId id="257" r:id="rId4"/>
    <p:sldId id="258" r:id="rId5"/>
    <p:sldId id="259" r:id="rId6"/>
    <p:sldId id="260" r:id="rId7"/>
    <p:sldId id="261" r:id="rId8"/>
    <p:sldId id="262" r:id="rId9"/>
    <p:sldId id="263" r:id="rId10"/>
    <p:sldId id="266" r:id="rId11"/>
    <p:sldId id="268"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5687" autoAdjust="0"/>
  </p:normalViewPr>
  <p:slideViewPr>
    <p:cSldViewPr snapToGrid="0">
      <p:cViewPr varScale="1">
        <p:scale>
          <a:sx n="98" d="100"/>
          <a:sy n="98" d="100"/>
        </p:scale>
        <p:origin x="1014" y="84"/>
      </p:cViewPr>
      <p:guideLst/>
    </p:cSldViewPr>
  </p:slideViewPr>
  <p:notesTextViewPr>
    <p:cViewPr>
      <p:scale>
        <a:sx n="1" d="1"/>
        <a:sy n="1" d="1"/>
      </p:scale>
      <p:origin x="0" y="0"/>
    </p:cViewPr>
  </p:notesTextViewPr>
  <p:notesViewPr>
    <p:cSldViewPr snapToGrid="0">
      <p:cViewPr varScale="1">
        <p:scale>
          <a:sx n="53" d="100"/>
          <a:sy n="53" d="100"/>
        </p:scale>
        <p:origin x="343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72EBFF-F427-4DA7-814C-83BE111A34E3}" type="datetimeFigureOut">
              <a:rPr lang="en-US" smtClean="0"/>
              <a:t>7/13/2021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9E981-BDE4-426C-A086-CD7CEDDD82C3}" type="slidenum">
              <a:rPr lang="en-US" smtClean="0"/>
              <a:t>‹#›</a:t>
            </a:fld>
            <a:endParaRPr lang="en-US" dirty="0"/>
          </a:p>
        </p:txBody>
      </p:sp>
    </p:spTree>
    <p:extLst>
      <p:ext uri="{BB962C8B-B14F-4D97-AF65-F5344CB8AC3E}">
        <p14:creationId xmlns:p14="http://schemas.microsoft.com/office/powerpoint/2010/main" val="3347822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EA96E3-610A-4814-82A5-D9DAC6A84864}" type="datetimeFigureOut">
              <a:rPr lang="en-US" smtClean="0"/>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0DFC05-C343-4F29-BD0D-623A65C558E8}" type="slidenum">
              <a:rPr lang="en-US" smtClean="0"/>
              <a:t>‹#›</a:t>
            </a:fld>
            <a:endParaRPr lang="en-US" dirty="0"/>
          </a:p>
        </p:txBody>
      </p:sp>
    </p:spTree>
    <p:extLst>
      <p:ext uri="{BB962C8B-B14F-4D97-AF65-F5344CB8AC3E}">
        <p14:creationId xmlns:p14="http://schemas.microsoft.com/office/powerpoint/2010/main" val="3659517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EA96E3-610A-4814-82A5-D9DAC6A84864}" type="datetimeFigureOut">
              <a:rPr lang="en-US" smtClean="0"/>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0DFC05-C343-4F29-BD0D-623A65C558E8}" type="slidenum">
              <a:rPr lang="en-US" smtClean="0"/>
              <a:t>‹#›</a:t>
            </a:fld>
            <a:endParaRPr lang="en-US" dirty="0"/>
          </a:p>
        </p:txBody>
      </p:sp>
    </p:spTree>
    <p:extLst>
      <p:ext uri="{BB962C8B-B14F-4D97-AF65-F5344CB8AC3E}">
        <p14:creationId xmlns:p14="http://schemas.microsoft.com/office/powerpoint/2010/main" val="2503136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EA96E3-610A-4814-82A5-D9DAC6A84864}" type="datetimeFigureOut">
              <a:rPr lang="en-US" smtClean="0"/>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0DFC05-C343-4F29-BD0D-623A65C558E8}"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19798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EA96E3-610A-4814-82A5-D9DAC6A84864}" type="datetimeFigureOut">
              <a:rPr lang="en-US" smtClean="0"/>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0DFC05-C343-4F29-BD0D-623A65C558E8}" type="slidenum">
              <a:rPr lang="en-US" smtClean="0"/>
              <a:t>‹#›</a:t>
            </a:fld>
            <a:endParaRPr lang="en-US" dirty="0"/>
          </a:p>
        </p:txBody>
      </p:sp>
    </p:spTree>
    <p:extLst>
      <p:ext uri="{BB962C8B-B14F-4D97-AF65-F5344CB8AC3E}">
        <p14:creationId xmlns:p14="http://schemas.microsoft.com/office/powerpoint/2010/main" val="1319852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EA96E3-610A-4814-82A5-D9DAC6A84864}" type="datetimeFigureOut">
              <a:rPr lang="en-US" smtClean="0"/>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0DFC05-C343-4F29-BD0D-623A65C558E8}"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6826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EA96E3-610A-4814-82A5-D9DAC6A84864}" type="datetimeFigureOut">
              <a:rPr lang="en-US" smtClean="0"/>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0DFC05-C343-4F29-BD0D-623A65C558E8}" type="slidenum">
              <a:rPr lang="en-US" smtClean="0"/>
              <a:t>‹#›</a:t>
            </a:fld>
            <a:endParaRPr lang="en-US" dirty="0"/>
          </a:p>
        </p:txBody>
      </p:sp>
    </p:spTree>
    <p:extLst>
      <p:ext uri="{BB962C8B-B14F-4D97-AF65-F5344CB8AC3E}">
        <p14:creationId xmlns:p14="http://schemas.microsoft.com/office/powerpoint/2010/main" val="304410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A96E3-610A-4814-82A5-D9DAC6A84864}" type="datetimeFigureOut">
              <a:rPr lang="en-US" smtClean="0"/>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0DFC05-C343-4F29-BD0D-623A65C558E8}" type="slidenum">
              <a:rPr lang="en-US" smtClean="0"/>
              <a:t>‹#›</a:t>
            </a:fld>
            <a:endParaRPr lang="en-US" dirty="0"/>
          </a:p>
        </p:txBody>
      </p:sp>
    </p:spTree>
    <p:extLst>
      <p:ext uri="{BB962C8B-B14F-4D97-AF65-F5344CB8AC3E}">
        <p14:creationId xmlns:p14="http://schemas.microsoft.com/office/powerpoint/2010/main" val="3570927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A96E3-610A-4814-82A5-D9DAC6A84864}" type="datetimeFigureOut">
              <a:rPr lang="en-US" smtClean="0"/>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0DFC05-C343-4F29-BD0D-623A65C558E8}" type="slidenum">
              <a:rPr lang="en-US" smtClean="0"/>
              <a:t>‹#›</a:t>
            </a:fld>
            <a:endParaRPr lang="en-US" dirty="0"/>
          </a:p>
        </p:txBody>
      </p:sp>
    </p:spTree>
    <p:extLst>
      <p:ext uri="{BB962C8B-B14F-4D97-AF65-F5344CB8AC3E}">
        <p14:creationId xmlns:p14="http://schemas.microsoft.com/office/powerpoint/2010/main" val="765387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A96E3-610A-4814-82A5-D9DAC6A84864}" type="datetimeFigureOut">
              <a:rPr lang="en-US" smtClean="0"/>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0DFC05-C343-4F29-BD0D-623A65C558E8}" type="slidenum">
              <a:rPr lang="en-US" smtClean="0"/>
              <a:t>‹#›</a:t>
            </a:fld>
            <a:endParaRPr lang="en-US" dirty="0"/>
          </a:p>
        </p:txBody>
      </p:sp>
    </p:spTree>
    <p:extLst>
      <p:ext uri="{BB962C8B-B14F-4D97-AF65-F5344CB8AC3E}">
        <p14:creationId xmlns:p14="http://schemas.microsoft.com/office/powerpoint/2010/main" val="1502341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EA96E3-610A-4814-82A5-D9DAC6A84864}" type="datetimeFigureOut">
              <a:rPr lang="en-US" smtClean="0"/>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0DFC05-C343-4F29-BD0D-623A65C558E8}" type="slidenum">
              <a:rPr lang="en-US" smtClean="0"/>
              <a:t>‹#›</a:t>
            </a:fld>
            <a:endParaRPr lang="en-US" dirty="0"/>
          </a:p>
        </p:txBody>
      </p:sp>
    </p:spTree>
    <p:extLst>
      <p:ext uri="{BB962C8B-B14F-4D97-AF65-F5344CB8AC3E}">
        <p14:creationId xmlns:p14="http://schemas.microsoft.com/office/powerpoint/2010/main" val="1669352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EA96E3-610A-4814-82A5-D9DAC6A84864}" type="datetimeFigureOut">
              <a:rPr lang="en-US" smtClean="0"/>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0DFC05-C343-4F29-BD0D-623A65C558E8}" type="slidenum">
              <a:rPr lang="en-US" smtClean="0"/>
              <a:t>‹#›</a:t>
            </a:fld>
            <a:endParaRPr lang="en-US" dirty="0"/>
          </a:p>
        </p:txBody>
      </p:sp>
    </p:spTree>
    <p:extLst>
      <p:ext uri="{BB962C8B-B14F-4D97-AF65-F5344CB8AC3E}">
        <p14:creationId xmlns:p14="http://schemas.microsoft.com/office/powerpoint/2010/main" val="1329502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EA96E3-610A-4814-82A5-D9DAC6A84864}" type="datetimeFigureOut">
              <a:rPr lang="en-US" smtClean="0"/>
              <a:t>7/13/2021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0DFC05-C343-4F29-BD0D-623A65C558E8}" type="slidenum">
              <a:rPr lang="en-US" smtClean="0"/>
              <a:t>‹#›</a:t>
            </a:fld>
            <a:endParaRPr lang="en-US" dirty="0"/>
          </a:p>
        </p:txBody>
      </p:sp>
    </p:spTree>
    <p:extLst>
      <p:ext uri="{BB962C8B-B14F-4D97-AF65-F5344CB8AC3E}">
        <p14:creationId xmlns:p14="http://schemas.microsoft.com/office/powerpoint/2010/main" val="3028853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EA96E3-610A-4814-82A5-D9DAC6A84864}" type="datetimeFigureOut">
              <a:rPr lang="en-US" smtClean="0"/>
              <a:t>7/13/2021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0DFC05-C343-4F29-BD0D-623A65C558E8}" type="slidenum">
              <a:rPr lang="en-US" smtClean="0"/>
              <a:t>‹#›</a:t>
            </a:fld>
            <a:endParaRPr lang="en-US" dirty="0"/>
          </a:p>
        </p:txBody>
      </p:sp>
    </p:spTree>
    <p:extLst>
      <p:ext uri="{BB962C8B-B14F-4D97-AF65-F5344CB8AC3E}">
        <p14:creationId xmlns:p14="http://schemas.microsoft.com/office/powerpoint/2010/main" val="2974342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A96E3-610A-4814-82A5-D9DAC6A84864}" type="datetimeFigureOut">
              <a:rPr lang="en-US" smtClean="0"/>
              <a:t>7/13/2021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0DFC05-C343-4F29-BD0D-623A65C558E8}" type="slidenum">
              <a:rPr lang="en-US" smtClean="0"/>
              <a:t>‹#›</a:t>
            </a:fld>
            <a:endParaRPr lang="en-US" dirty="0"/>
          </a:p>
        </p:txBody>
      </p:sp>
    </p:spTree>
    <p:extLst>
      <p:ext uri="{BB962C8B-B14F-4D97-AF65-F5344CB8AC3E}">
        <p14:creationId xmlns:p14="http://schemas.microsoft.com/office/powerpoint/2010/main" val="2676620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EA96E3-610A-4814-82A5-D9DAC6A84864}" type="datetimeFigureOut">
              <a:rPr lang="en-US" smtClean="0"/>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0DFC05-C343-4F29-BD0D-623A65C558E8}" type="slidenum">
              <a:rPr lang="en-US" smtClean="0"/>
              <a:t>‹#›</a:t>
            </a:fld>
            <a:endParaRPr lang="en-US" dirty="0"/>
          </a:p>
        </p:txBody>
      </p:sp>
    </p:spTree>
    <p:extLst>
      <p:ext uri="{BB962C8B-B14F-4D97-AF65-F5344CB8AC3E}">
        <p14:creationId xmlns:p14="http://schemas.microsoft.com/office/powerpoint/2010/main" val="2108061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9EA96E3-610A-4814-82A5-D9DAC6A84864}" type="datetimeFigureOut">
              <a:rPr lang="en-US" smtClean="0"/>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0DFC05-C343-4F29-BD0D-623A65C558E8}" type="slidenum">
              <a:rPr lang="en-US" smtClean="0"/>
              <a:t>‹#›</a:t>
            </a:fld>
            <a:endParaRPr lang="en-US" dirty="0"/>
          </a:p>
        </p:txBody>
      </p:sp>
    </p:spTree>
    <p:extLst>
      <p:ext uri="{BB962C8B-B14F-4D97-AF65-F5344CB8AC3E}">
        <p14:creationId xmlns:p14="http://schemas.microsoft.com/office/powerpoint/2010/main" val="601834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EA96E3-610A-4814-82A5-D9DAC6A84864}" type="datetimeFigureOut">
              <a:rPr lang="en-US" smtClean="0"/>
              <a:t>7/13/2021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10DFC05-C343-4F29-BD0D-623A65C558E8}" type="slidenum">
              <a:rPr lang="en-US" smtClean="0"/>
              <a:t>‹#›</a:t>
            </a:fld>
            <a:endParaRPr lang="en-US" dirty="0"/>
          </a:p>
        </p:txBody>
      </p:sp>
    </p:spTree>
    <p:extLst>
      <p:ext uri="{BB962C8B-B14F-4D97-AF65-F5344CB8AC3E}">
        <p14:creationId xmlns:p14="http://schemas.microsoft.com/office/powerpoint/2010/main" val="394813637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Northeastern_State_University"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offices.nsuok.edu/communicationsmarketing/Photograph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34C705-4395-49FB-9F04-1CD4BA418225}"/>
              </a:ext>
            </a:extLst>
          </p:cNvPr>
          <p:cNvSpPr>
            <a:spLocks noGrp="1"/>
          </p:cNvSpPr>
          <p:nvPr>
            <p:ph type="subTitle" idx="1"/>
          </p:nvPr>
        </p:nvSpPr>
        <p:spPr>
          <a:xfrm>
            <a:off x="1379297" y="2924033"/>
            <a:ext cx="9144000" cy="2318899"/>
          </a:xfrm>
        </p:spPr>
        <p:txBody>
          <a:bodyPr>
            <a:noAutofit/>
          </a:bodyPr>
          <a:lstStyle/>
          <a:p>
            <a:r>
              <a:rPr lang="en-US" sz="5400" dirty="0">
                <a:solidFill>
                  <a:schemeClr val="accent6">
                    <a:lumMod val="75000"/>
                  </a:schemeClr>
                </a:solidFill>
              </a:rPr>
              <a:t>Welcome </a:t>
            </a:r>
          </a:p>
          <a:p>
            <a:r>
              <a:rPr lang="en-US" sz="5400" dirty="0">
                <a:solidFill>
                  <a:schemeClr val="accent6">
                    <a:lumMod val="75000"/>
                  </a:schemeClr>
                </a:solidFill>
              </a:rPr>
              <a:t>to </a:t>
            </a:r>
          </a:p>
          <a:p>
            <a:r>
              <a:rPr lang="en-US" sz="5400" dirty="0">
                <a:solidFill>
                  <a:schemeClr val="accent6">
                    <a:lumMod val="75000"/>
                  </a:schemeClr>
                </a:solidFill>
              </a:rPr>
              <a:t>Northeastern State University</a:t>
            </a:r>
          </a:p>
        </p:txBody>
      </p:sp>
      <p:pic>
        <p:nvPicPr>
          <p:cNvPr id="4" name="Picture 3">
            <a:extLst>
              <a:ext uri="{FF2B5EF4-FFF2-40B4-BE49-F238E27FC236}">
                <a16:creationId xmlns:a16="http://schemas.microsoft.com/office/drawing/2014/main" id="{9BA80573-4D4C-496B-ACAD-FFABCA64608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00419" y="275751"/>
            <a:ext cx="5450878" cy="1348333"/>
          </a:xfrm>
          <a:prstGeom prst="rect">
            <a:avLst/>
          </a:prstGeom>
        </p:spPr>
      </p:pic>
    </p:spTree>
    <p:extLst>
      <p:ext uri="{BB962C8B-B14F-4D97-AF65-F5344CB8AC3E}">
        <p14:creationId xmlns:p14="http://schemas.microsoft.com/office/powerpoint/2010/main" val="3063313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A93EF-1D4A-4E12-BC74-FFD395469180}"/>
              </a:ext>
            </a:extLst>
          </p:cNvPr>
          <p:cNvSpPr>
            <a:spLocks noGrp="1"/>
          </p:cNvSpPr>
          <p:nvPr>
            <p:ph type="title"/>
          </p:nvPr>
        </p:nvSpPr>
        <p:spPr/>
        <p:txBody>
          <a:bodyPr/>
          <a:lstStyle/>
          <a:p>
            <a:r>
              <a:rPr lang="en-US" dirty="0"/>
              <a:t>Directory Photo</a:t>
            </a:r>
          </a:p>
        </p:txBody>
      </p:sp>
      <p:sp>
        <p:nvSpPr>
          <p:cNvPr id="4" name="Rectangle 1">
            <a:extLst>
              <a:ext uri="{FF2B5EF4-FFF2-40B4-BE49-F238E27FC236}">
                <a16:creationId xmlns:a16="http://schemas.microsoft.com/office/drawing/2014/main" id="{3D1EC351-82A8-4874-87DD-C326074DD271}"/>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https://offices.nsuok.edu/communicationsmarketing/Photography/</a:t>
            </a: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306247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6D5EB-3510-4992-B8F0-A8C72CAB7424}"/>
              </a:ext>
            </a:extLst>
          </p:cNvPr>
          <p:cNvSpPr>
            <a:spLocks noGrp="1"/>
          </p:cNvSpPr>
          <p:nvPr>
            <p:ph type="title"/>
          </p:nvPr>
        </p:nvSpPr>
        <p:spPr/>
        <p:txBody>
          <a:bodyPr/>
          <a:lstStyle/>
          <a:p>
            <a:r>
              <a:rPr lang="en-US" dirty="0"/>
              <a:t>Tahlequah Campus Tour</a:t>
            </a:r>
          </a:p>
        </p:txBody>
      </p:sp>
      <p:sp>
        <p:nvSpPr>
          <p:cNvPr id="3" name="Content Placeholder 2">
            <a:extLst>
              <a:ext uri="{FF2B5EF4-FFF2-40B4-BE49-F238E27FC236}">
                <a16:creationId xmlns:a16="http://schemas.microsoft.com/office/drawing/2014/main" id="{7A210147-CD3D-42F6-8BE4-BE30BA9ED2A0}"/>
              </a:ext>
            </a:extLst>
          </p:cNvPr>
          <p:cNvSpPr>
            <a:spLocks noGrp="1"/>
          </p:cNvSpPr>
          <p:nvPr>
            <p:ph idx="1"/>
          </p:nvPr>
        </p:nvSpPr>
        <p:spPr/>
        <p:txBody>
          <a:bodyPr/>
          <a:lstStyle/>
          <a:p>
            <a:r>
              <a:rPr lang="en-US" dirty="0"/>
              <a:t>https://www.youtube.com/watch?v=BVCKScKU05w</a:t>
            </a:r>
          </a:p>
        </p:txBody>
      </p:sp>
    </p:spTree>
    <p:extLst>
      <p:ext uri="{BB962C8B-B14F-4D97-AF65-F5344CB8AC3E}">
        <p14:creationId xmlns:p14="http://schemas.microsoft.com/office/powerpoint/2010/main" val="2466570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DF793-71E9-4BFE-8B4B-122F0D088232}"/>
              </a:ext>
            </a:extLst>
          </p:cNvPr>
          <p:cNvSpPr>
            <a:spLocks noGrp="1"/>
          </p:cNvSpPr>
          <p:nvPr>
            <p:ph type="title"/>
          </p:nvPr>
        </p:nvSpPr>
        <p:spPr>
          <a:xfrm>
            <a:off x="677334" y="609600"/>
            <a:ext cx="8596668" cy="809767"/>
          </a:xfrm>
          <a:ln>
            <a:solidFill>
              <a:schemeClr val="tx1"/>
            </a:solidFill>
          </a:ln>
        </p:spPr>
        <p:txBody>
          <a:bodyPr/>
          <a:lstStyle/>
          <a:p>
            <a:r>
              <a:rPr lang="en-US" b="1" dirty="0"/>
              <a:t>Your HR Team!</a:t>
            </a:r>
          </a:p>
        </p:txBody>
      </p:sp>
      <p:sp>
        <p:nvSpPr>
          <p:cNvPr id="3" name="Content Placeholder 2">
            <a:extLst>
              <a:ext uri="{FF2B5EF4-FFF2-40B4-BE49-F238E27FC236}">
                <a16:creationId xmlns:a16="http://schemas.microsoft.com/office/drawing/2014/main" id="{27AF0A47-4F95-4A56-83BC-763B3882109D}"/>
              </a:ext>
            </a:extLst>
          </p:cNvPr>
          <p:cNvSpPr>
            <a:spLocks noGrp="1"/>
          </p:cNvSpPr>
          <p:nvPr>
            <p:ph idx="1"/>
          </p:nvPr>
        </p:nvSpPr>
        <p:spPr>
          <a:xfrm>
            <a:off x="677334" y="1528550"/>
            <a:ext cx="8596668" cy="4308096"/>
          </a:xfrm>
        </p:spPr>
        <p:txBody>
          <a:bodyPr numCol="2">
            <a:noAutofit/>
          </a:bodyPr>
          <a:lstStyle/>
          <a:p>
            <a:r>
              <a:rPr lang="en-US" sz="2200" b="1" dirty="0"/>
              <a:t>Jean Logue</a:t>
            </a:r>
          </a:p>
          <a:p>
            <a:pPr lvl="1"/>
            <a:r>
              <a:rPr lang="en-US" sz="2200" dirty="0"/>
              <a:t>Director of Human Resources</a:t>
            </a:r>
          </a:p>
          <a:p>
            <a:pPr lvl="1"/>
            <a:r>
              <a:rPr lang="en-US" sz="2200" dirty="0"/>
              <a:t>Email: loguej@nsuok.edu</a:t>
            </a:r>
          </a:p>
          <a:p>
            <a:r>
              <a:rPr lang="en-US" sz="2200" b="1"/>
              <a:t>Dr. Leshay </a:t>
            </a:r>
            <a:r>
              <a:rPr lang="en-US" sz="2200" b="1" dirty="0"/>
              <a:t>McNack</a:t>
            </a:r>
          </a:p>
          <a:p>
            <a:pPr lvl="1"/>
            <a:r>
              <a:rPr lang="en-US" sz="2200" dirty="0"/>
              <a:t>Assistant Director of Human Resources</a:t>
            </a:r>
          </a:p>
          <a:p>
            <a:pPr lvl="1"/>
            <a:r>
              <a:rPr lang="en-US" sz="2200" dirty="0"/>
              <a:t>Email: mcnacks@nsuok.edu </a:t>
            </a:r>
          </a:p>
          <a:p>
            <a:r>
              <a:rPr lang="en-US" sz="2200" b="1" dirty="0"/>
              <a:t>Shelby Robertson</a:t>
            </a:r>
          </a:p>
          <a:p>
            <a:pPr lvl="1"/>
            <a:r>
              <a:rPr lang="en-US" sz="2200" dirty="0"/>
              <a:t>Administrative Secretary</a:t>
            </a:r>
          </a:p>
          <a:p>
            <a:pPr lvl="1"/>
            <a:r>
              <a:rPr lang="en-US" sz="2200" dirty="0"/>
              <a:t>Email:  robert17@nsuok.edu</a:t>
            </a:r>
          </a:p>
          <a:p>
            <a:pPr lvl="1"/>
            <a:endParaRPr lang="en-US" sz="2200" dirty="0"/>
          </a:p>
          <a:p>
            <a:r>
              <a:rPr lang="en-US" sz="2200" b="1" dirty="0"/>
              <a:t>Tana Hendrickson</a:t>
            </a:r>
          </a:p>
          <a:p>
            <a:pPr lvl="1"/>
            <a:r>
              <a:rPr lang="en-US" sz="2200" dirty="0"/>
              <a:t>Compensation Specialist</a:t>
            </a:r>
          </a:p>
          <a:p>
            <a:pPr lvl="1"/>
            <a:r>
              <a:rPr lang="en-US" sz="2200" dirty="0"/>
              <a:t>Email:  hendri17@nsuok.edu</a:t>
            </a:r>
          </a:p>
          <a:p>
            <a:r>
              <a:rPr lang="en-US" sz="2200" b="1" dirty="0"/>
              <a:t>Jeanetta </a:t>
            </a:r>
            <a:r>
              <a:rPr lang="en-US" sz="2200" b="1" dirty="0" err="1"/>
              <a:t>McKeehan</a:t>
            </a:r>
            <a:endParaRPr lang="en-US" sz="2200" b="1" dirty="0"/>
          </a:p>
          <a:p>
            <a:pPr lvl="1"/>
            <a:r>
              <a:rPr lang="en-US" sz="2200" dirty="0"/>
              <a:t>Recruiting Coordinator </a:t>
            </a:r>
          </a:p>
          <a:p>
            <a:pPr lvl="1"/>
            <a:r>
              <a:rPr lang="en-US" sz="2200" dirty="0"/>
              <a:t>Email:  brave@nsuok.edu</a:t>
            </a:r>
          </a:p>
          <a:p>
            <a:r>
              <a:rPr lang="en-US" sz="2200" b="1" dirty="0"/>
              <a:t>Phyllis Chappelle</a:t>
            </a:r>
          </a:p>
          <a:p>
            <a:pPr lvl="1"/>
            <a:r>
              <a:rPr lang="en-US" sz="2200" dirty="0"/>
              <a:t>Benefits Coordinator</a:t>
            </a:r>
          </a:p>
          <a:p>
            <a:pPr lvl="1"/>
            <a:r>
              <a:rPr lang="en-US" sz="2200" dirty="0"/>
              <a:t>Email:  chappelp@nsuok.edu</a:t>
            </a:r>
          </a:p>
        </p:txBody>
      </p:sp>
    </p:spTree>
    <p:extLst>
      <p:ext uri="{BB962C8B-B14F-4D97-AF65-F5344CB8AC3E}">
        <p14:creationId xmlns:p14="http://schemas.microsoft.com/office/powerpoint/2010/main" val="109368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EE3F0-B4F7-4F67-AAE3-E9D68FF7D9E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B2C9B2B-BD8B-4D91-9B21-DE3EA13BAAF5}"/>
              </a:ext>
            </a:extLst>
          </p:cNvPr>
          <p:cNvSpPr>
            <a:spLocks noGrp="1"/>
          </p:cNvSpPr>
          <p:nvPr>
            <p:ph idx="1"/>
          </p:nvPr>
        </p:nvSpPr>
        <p:spPr/>
        <p:txBody>
          <a:bodyPr/>
          <a:lstStyle/>
          <a:p>
            <a:r>
              <a:rPr lang="en-US" dirty="0"/>
              <a:t>Name</a:t>
            </a:r>
          </a:p>
          <a:p>
            <a:r>
              <a:rPr lang="en-US" dirty="0"/>
              <a:t>Title</a:t>
            </a:r>
          </a:p>
          <a:p>
            <a:r>
              <a:rPr lang="en-US" dirty="0"/>
              <a:t>Department</a:t>
            </a:r>
          </a:p>
          <a:p>
            <a:r>
              <a:rPr lang="en-US" dirty="0"/>
              <a:t>Where are you </a:t>
            </a:r>
            <a:r>
              <a:rPr lang="en-US"/>
              <a:t>from?</a:t>
            </a:r>
          </a:p>
          <a:p>
            <a:endParaRPr lang="en-US" dirty="0"/>
          </a:p>
        </p:txBody>
      </p:sp>
    </p:spTree>
    <p:extLst>
      <p:ext uri="{BB962C8B-B14F-4D97-AF65-F5344CB8AC3E}">
        <p14:creationId xmlns:p14="http://schemas.microsoft.com/office/powerpoint/2010/main" val="122088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D18F3-8909-4742-9C7E-CBE47CC6C1F4}"/>
              </a:ext>
            </a:extLst>
          </p:cNvPr>
          <p:cNvSpPr>
            <a:spLocks noGrp="1"/>
          </p:cNvSpPr>
          <p:nvPr>
            <p:ph type="title"/>
          </p:nvPr>
        </p:nvSpPr>
        <p:spPr/>
        <p:txBody>
          <a:bodyPr/>
          <a:lstStyle/>
          <a:p>
            <a:r>
              <a:rPr lang="en-US" dirty="0"/>
              <a:t>Mission</a:t>
            </a:r>
          </a:p>
        </p:txBody>
      </p:sp>
      <p:sp>
        <p:nvSpPr>
          <p:cNvPr id="3" name="Content Placeholder 2">
            <a:extLst>
              <a:ext uri="{FF2B5EF4-FFF2-40B4-BE49-F238E27FC236}">
                <a16:creationId xmlns:a16="http://schemas.microsoft.com/office/drawing/2014/main" id="{B0444D9D-902E-4C06-8864-888D38121F14}"/>
              </a:ext>
            </a:extLst>
          </p:cNvPr>
          <p:cNvSpPr>
            <a:spLocks noGrp="1"/>
          </p:cNvSpPr>
          <p:nvPr>
            <p:ph idx="1"/>
          </p:nvPr>
        </p:nvSpPr>
        <p:spPr>
          <a:xfrm>
            <a:off x="677334" y="1487607"/>
            <a:ext cx="8596668" cy="4553756"/>
          </a:xfrm>
        </p:spPr>
        <p:txBody>
          <a:bodyPr>
            <a:noAutofit/>
          </a:bodyPr>
          <a:lstStyle/>
          <a:p>
            <a:r>
              <a:rPr lang="en-US" sz="2400" dirty="0"/>
              <a:t>Founded on the rich educational heritage of the Cherokee Nation, the campuses of Northeastern State University provide its diverse communities with lifelong learning through a broad array of undergraduate, graduate, and professional doctoral degree programs. With high expectations for student success, the University provides quality teaching, challenging curricula, research and scholarly activities, immersive learning opportunities, and service to local and professional communities. The institution's dedicated faculty and staff offer a service-oriented, supportive learning environment where students prepare to achieve professional and personal success in a multicultural and global society. </a:t>
            </a:r>
          </a:p>
        </p:txBody>
      </p:sp>
    </p:spTree>
    <p:extLst>
      <p:ext uri="{BB962C8B-B14F-4D97-AF65-F5344CB8AC3E}">
        <p14:creationId xmlns:p14="http://schemas.microsoft.com/office/powerpoint/2010/main" val="3664556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1005B-9582-4DC1-BC4B-8C18964C994C}"/>
              </a:ext>
            </a:extLst>
          </p:cNvPr>
          <p:cNvSpPr>
            <a:spLocks noGrp="1"/>
          </p:cNvSpPr>
          <p:nvPr>
            <p:ph type="title"/>
          </p:nvPr>
        </p:nvSpPr>
        <p:spPr/>
        <p:txBody>
          <a:bodyPr/>
          <a:lstStyle/>
          <a:p>
            <a:r>
              <a:rPr lang="en-US" b="1" dirty="0"/>
              <a:t>Focused Mission Statement</a:t>
            </a:r>
            <a:endParaRPr lang="en-US" dirty="0"/>
          </a:p>
        </p:txBody>
      </p:sp>
      <p:sp>
        <p:nvSpPr>
          <p:cNvPr id="3" name="Content Placeholder 2">
            <a:extLst>
              <a:ext uri="{FF2B5EF4-FFF2-40B4-BE49-F238E27FC236}">
                <a16:creationId xmlns:a16="http://schemas.microsoft.com/office/drawing/2014/main" id="{80E9D47B-B9E1-4139-800A-E1729EC52093}"/>
              </a:ext>
            </a:extLst>
          </p:cNvPr>
          <p:cNvSpPr>
            <a:spLocks noGrp="1"/>
          </p:cNvSpPr>
          <p:nvPr>
            <p:ph idx="1"/>
          </p:nvPr>
        </p:nvSpPr>
        <p:spPr/>
        <p:txBody>
          <a:bodyPr/>
          <a:lstStyle/>
          <a:p>
            <a:r>
              <a:rPr lang="en-US" sz="3200" dirty="0"/>
              <a:t>We empower students, faculty, staff and the community to reach their full intellectual and human potential by creating and expanding a culture of learning, discovery, and diversity. </a:t>
            </a:r>
          </a:p>
          <a:p>
            <a:endParaRPr lang="en-US" dirty="0"/>
          </a:p>
        </p:txBody>
      </p:sp>
    </p:spTree>
    <p:extLst>
      <p:ext uri="{BB962C8B-B14F-4D97-AF65-F5344CB8AC3E}">
        <p14:creationId xmlns:p14="http://schemas.microsoft.com/office/powerpoint/2010/main" val="2078547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8F489-C14C-4A03-B499-DF45CCED97E7}"/>
              </a:ext>
            </a:extLst>
          </p:cNvPr>
          <p:cNvSpPr>
            <a:spLocks noGrp="1"/>
          </p:cNvSpPr>
          <p:nvPr>
            <p:ph type="title"/>
          </p:nvPr>
        </p:nvSpPr>
        <p:spPr/>
        <p:txBody>
          <a:bodyPr/>
          <a:lstStyle/>
          <a:p>
            <a:r>
              <a:rPr lang="en-US" dirty="0"/>
              <a:t>Vision</a:t>
            </a:r>
          </a:p>
        </p:txBody>
      </p:sp>
      <p:sp>
        <p:nvSpPr>
          <p:cNvPr id="3" name="Content Placeholder 2">
            <a:extLst>
              <a:ext uri="{FF2B5EF4-FFF2-40B4-BE49-F238E27FC236}">
                <a16:creationId xmlns:a16="http://schemas.microsoft.com/office/drawing/2014/main" id="{18DAC4AE-BCE5-4CD0-9412-C763BBFDABA9}"/>
              </a:ext>
            </a:extLst>
          </p:cNvPr>
          <p:cNvSpPr>
            <a:spLocks noGrp="1"/>
          </p:cNvSpPr>
          <p:nvPr>
            <p:ph idx="1"/>
          </p:nvPr>
        </p:nvSpPr>
        <p:spPr>
          <a:xfrm>
            <a:off x="568152" y="1669270"/>
            <a:ext cx="8596668" cy="3880773"/>
          </a:xfrm>
        </p:spPr>
        <p:txBody>
          <a:bodyPr/>
          <a:lstStyle/>
          <a:p>
            <a:r>
              <a:rPr lang="en-US" sz="3200" dirty="0"/>
              <a:t>Northeastern State University shapes the future of its region as the educational partner of choice, setting a standard of excellence by serving the intellectual, cultural, social and economic needs of the University's diverse communities.</a:t>
            </a:r>
          </a:p>
          <a:p>
            <a:endParaRPr lang="en-US" dirty="0"/>
          </a:p>
        </p:txBody>
      </p:sp>
    </p:spTree>
    <p:extLst>
      <p:ext uri="{BB962C8B-B14F-4D97-AF65-F5344CB8AC3E}">
        <p14:creationId xmlns:p14="http://schemas.microsoft.com/office/powerpoint/2010/main" val="2221584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CCCE6-2D53-423F-BB1E-865BF1AB1F83}"/>
              </a:ext>
            </a:extLst>
          </p:cNvPr>
          <p:cNvSpPr>
            <a:spLocks noGrp="1"/>
          </p:cNvSpPr>
          <p:nvPr>
            <p:ph type="title"/>
          </p:nvPr>
        </p:nvSpPr>
        <p:spPr/>
        <p:txBody>
          <a:bodyPr/>
          <a:lstStyle/>
          <a:p>
            <a:r>
              <a:rPr lang="en-US" dirty="0"/>
              <a:t>Values</a:t>
            </a:r>
          </a:p>
        </p:txBody>
      </p:sp>
      <p:sp>
        <p:nvSpPr>
          <p:cNvPr id="3" name="Content Placeholder 2">
            <a:extLst>
              <a:ext uri="{FF2B5EF4-FFF2-40B4-BE49-F238E27FC236}">
                <a16:creationId xmlns:a16="http://schemas.microsoft.com/office/drawing/2014/main" id="{2D6D5851-85ED-443B-822E-E918073C5E99}"/>
              </a:ext>
            </a:extLst>
          </p:cNvPr>
          <p:cNvSpPr>
            <a:spLocks noGrp="1"/>
          </p:cNvSpPr>
          <p:nvPr>
            <p:ph idx="1"/>
          </p:nvPr>
        </p:nvSpPr>
        <p:spPr>
          <a:xfrm>
            <a:off x="677334" y="1323833"/>
            <a:ext cx="8596668" cy="5240740"/>
          </a:xfrm>
        </p:spPr>
        <p:txBody>
          <a:bodyPr>
            <a:normAutofit fontScale="92500" lnSpcReduction="10000"/>
          </a:bodyPr>
          <a:lstStyle/>
          <a:p>
            <a:r>
              <a:rPr lang="en-US" sz="2800" b="1" dirty="0"/>
              <a:t>Integrity</a:t>
            </a:r>
          </a:p>
          <a:p>
            <a:pPr lvl="1"/>
            <a:r>
              <a:rPr lang="en-US" sz="2800" dirty="0"/>
              <a:t>NSU models integrity through ethical and intellectual behaviors and practices by advancing honesty, human dignity, and accountability. </a:t>
            </a:r>
          </a:p>
          <a:p>
            <a:r>
              <a:rPr lang="en-US" sz="2800" b="1" dirty="0"/>
              <a:t>Collaboration</a:t>
            </a:r>
          </a:p>
          <a:p>
            <a:pPr lvl="1"/>
            <a:r>
              <a:rPr lang="en-US" sz="2800" dirty="0"/>
              <a:t>NSU engages in collaboration through partnerships to create learning opportunities and promote educational and economic success. </a:t>
            </a:r>
          </a:p>
          <a:p>
            <a:r>
              <a:rPr lang="en-US" sz="2800" b="1" dirty="0"/>
              <a:t>Creativity</a:t>
            </a:r>
          </a:p>
          <a:p>
            <a:pPr lvl="1"/>
            <a:r>
              <a:rPr lang="en-US" sz="2800" dirty="0"/>
              <a:t>NSU advances creativity through exploration, innovation, critical inquiry, and intellectual freedom. </a:t>
            </a:r>
          </a:p>
          <a:p>
            <a:endParaRPr lang="en-US" dirty="0"/>
          </a:p>
        </p:txBody>
      </p:sp>
    </p:spTree>
    <p:extLst>
      <p:ext uri="{BB962C8B-B14F-4D97-AF65-F5344CB8AC3E}">
        <p14:creationId xmlns:p14="http://schemas.microsoft.com/office/powerpoint/2010/main" val="2712474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C4091-82F8-4F86-BAAB-44911EAA08FA}"/>
              </a:ext>
            </a:extLst>
          </p:cNvPr>
          <p:cNvSpPr>
            <a:spLocks noGrp="1"/>
          </p:cNvSpPr>
          <p:nvPr>
            <p:ph type="title"/>
          </p:nvPr>
        </p:nvSpPr>
        <p:spPr/>
        <p:txBody>
          <a:bodyPr/>
          <a:lstStyle/>
          <a:p>
            <a:r>
              <a:rPr lang="en-US" dirty="0"/>
              <a:t>Values (cont.)</a:t>
            </a:r>
          </a:p>
        </p:txBody>
      </p:sp>
      <p:sp>
        <p:nvSpPr>
          <p:cNvPr id="3" name="Content Placeholder 2">
            <a:extLst>
              <a:ext uri="{FF2B5EF4-FFF2-40B4-BE49-F238E27FC236}">
                <a16:creationId xmlns:a16="http://schemas.microsoft.com/office/drawing/2014/main" id="{A5A4436A-ED51-46C5-A123-551A5E2A5F48}"/>
              </a:ext>
            </a:extLst>
          </p:cNvPr>
          <p:cNvSpPr>
            <a:spLocks noGrp="1"/>
          </p:cNvSpPr>
          <p:nvPr>
            <p:ph idx="1"/>
          </p:nvPr>
        </p:nvSpPr>
        <p:spPr>
          <a:xfrm>
            <a:off x="677334" y="1433015"/>
            <a:ext cx="8596668" cy="4815385"/>
          </a:xfrm>
        </p:spPr>
        <p:txBody>
          <a:bodyPr>
            <a:normAutofit fontScale="85000" lnSpcReduction="20000"/>
          </a:bodyPr>
          <a:lstStyle/>
          <a:p>
            <a:r>
              <a:rPr lang="en-US" sz="2400" b="1" dirty="0"/>
              <a:t>Leadership</a:t>
            </a:r>
          </a:p>
          <a:p>
            <a:pPr lvl="1"/>
            <a:r>
              <a:rPr lang="en-US" sz="2400" dirty="0"/>
              <a:t>NSU inspires leadership through its commitment to prepare and serve others.</a:t>
            </a:r>
          </a:p>
          <a:p>
            <a:r>
              <a:rPr lang="en-US" sz="2400" b="1" dirty="0"/>
              <a:t>Excellence</a:t>
            </a:r>
          </a:p>
          <a:p>
            <a:pPr lvl="1"/>
            <a:r>
              <a:rPr lang="en-US" sz="2400" dirty="0"/>
              <a:t>NSU pursues excellence by continually improving individually and as a community.</a:t>
            </a:r>
          </a:p>
          <a:p>
            <a:r>
              <a:rPr lang="en-US" sz="2400" b="1" dirty="0"/>
              <a:t>Communication</a:t>
            </a:r>
          </a:p>
          <a:p>
            <a:pPr lvl="1"/>
            <a:r>
              <a:rPr lang="en-US" sz="2400" dirty="0"/>
              <a:t>NSU advocates communication through the free flow of information and ideas.</a:t>
            </a:r>
          </a:p>
          <a:p>
            <a:r>
              <a:rPr lang="en-US" sz="2400" b="1" dirty="0"/>
              <a:t>Diversity</a:t>
            </a:r>
          </a:p>
          <a:p>
            <a:pPr lvl="1"/>
            <a:r>
              <a:rPr lang="en-US" sz="2400" dirty="0"/>
              <a:t>NSU values diversity and empowerment by promoting the rights of individuals and equal access to educational and enrichment experiences, respecting cultural differences, and ensuring equal opportunity. </a:t>
            </a:r>
          </a:p>
          <a:p>
            <a:endParaRPr lang="en-US" dirty="0"/>
          </a:p>
        </p:txBody>
      </p:sp>
    </p:spTree>
    <p:extLst>
      <p:ext uri="{BB962C8B-B14F-4D97-AF65-F5344CB8AC3E}">
        <p14:creationId xmlns:p14="http://schemas.microsoft.com/office/powerpoint/2010/main" val="2859529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BFFF0-4EE0-4906-85C6-DE092B982BA4}"/>
              </a:ext>
            </a:extLst>
          </p:cNvPr>
          <p:cNvSpPr>
            <a:spLocks noGrp="1"/>
          </p:cNvSpPr>
          <p:nvPr>
            <p:ph type="title"/>
          </p:nvPr>
        </p:nvSpPr>
        <p:spPr/>
        <p:txBody>
          <a:bodyPr/>
          <a:lstStyle/>
          <a:p>
            <a:r>
              <a:rPr lang="en-US" dirty="0"/>
              <a:t>Probationary Periods</a:t>
            </a:r>
          </a:p>
        </p:txBody>
      </p:sp>
      <p:sp>
        <p:nvSpPr>
          <p:cNvPr id="3" name="Content Placeholder 2">
            <a:extLst>
              <a:ext uri="{FF2B5EF4-FFF2-40B4-BE49-F238E27FC236}">
                <a16:creationId xmlns:a16="http://schemas.microsoft.com/office/drawing/2014/main" id="{E387E3BE-9E54-4299-9214-C49862657316}"/>
              </a:ext>
            </a:extLst>
          </p:cNvPr>
          <p:cNvSpPr>
            <a:spLocks noGrp="1"/>
          </p:cNvSpPr>
          <p:nvPr>
            <p:ph idx="1"/>
          </p:nvPr>
        </p:nvSpPr>
        <p:spPr>
          <a:xfrm>
            <a:off x="677334" y="1446663"/>
            <a:ext cx="8596668" cy="4594699"/>
          </a:xfrm>
        </p:spPr>
        <p:txBody>
          <a:bodyPr>
            <a:noAutofit/>
          </a:bodyPr>
          <a:lstStyle/>
          <a:p>
            <a:r>
              <a:rPr lang="en-US" sz="2400" dirty="0"/>
              <a:t>All regular part-time and full-time new hire and rehired employees will serve a six-month probationary period. During the fifth month of this period the department director will have an opportunity to evaluate whether the employee meets the performance standards required by the position. </a:t>
            </a:r>
          </a:p>
          <a:p>
            <a:r>
              <a:rPr lang="en-US" sz="2400" dirty="0"/>
              <a:t>Administrators will serve a one-year probation period. During the eleventh month of this period the department director will have an opportunity to evaluate whether the employee meets the performance standards required by the position. </a:t>
            </a:r>
          </a:p>
          <a:p>
            <a:r>
              <a:rPr lang="en-US" sz="2400" dirty="0"/>
              <a:t>The probationary period is an extension of the selection process. </a:t>
            </a:r>
          </a:p>
        </p:txBody>
      </p:sp>
    </p:spTree>
    <p:extLst>
      <p:ext uri="{BB962C8B-B14F-4D97-AF65-F5344CB8AC3E}">
        <p14:creationId xmlns:p14="http://schemas.microsoft.com/office/powerpoint/2010/main" val="535627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832B3-E4FF-4337-AA4C-5D2363BEE8EE}"/>
              </a:ext>
            </a:extLst>
          </p:cNvPr>
          <p:cNvSpPr>
            <a:spLocks noGrp="1"/>
          </p:cNvSpPr>
          <p:nvPr>
            <p:ph type="title"/>
          </p:nvPr>
        </p:nvSpPr>
        <p:spPr/>
        <p:txBody>
          <a:bodyPr/>
          <a:lstStyle/>
          <a:p>
            <a:r>
              <a:rPr lang="en-US" dirty="0"/>
              <a:t>Pay Dates</a:t>
            </a:r>
          </a:p>
        </p:txBody>
      </p:sp>
      <p:sp>
        <p:nvSpPr>
          <p:cNvPr id="3" name="Content Placeholder 2">
            <a:extLst>
              <a:ext uri="{FF2B5EF4-FFF2-40B4-BE49-F238E27FC236}">
                <a16:creationId xmlns:a16="http://schemas.microsoft.com/office/drawing/2014/main" id="{8117C7C2-D3CF-429A-91E3-6D0A1D8814EB}"/>
              </a:ext>
            </a:extLst>
          </p:cNvPr>
          <p:cNvSpPr>
            <a:spLocks noGrp="1"/>
          </p:cNvSpPr>
          <p:nvPr>
            <p:ph idx="1"/>
          </p:nvPr>
        </p:nvSpPr>
        <p:spPr>
          <a:xfrm>
            <a:off x="677334" y="1501254"/>
            <a:ext cx="8596668" cy="5008727"/>
          </a:xfrm>
        </p:spPr>
        <p:txBody>
          <a:bodyPr>
            <a:normAutofit lnSpcReduction="10000"/>
          </a:bodyPr>
          <a:lstStyle/>
          <a:p>
            <a:r>
              <a:rPr lang="en-US" sz="2800" dirty="0"/>
              <a:t>Non Exempt</a:t>
            </a:r>
          </a:p>
          <a:p>
            <a:pPr lvl="1"/>
            <a:r>
              <a:rPr lang="en-US" sz="2800" dirty="0"/>
              <a:t>Bi-weekly pay, every other Friday</a:t>
            </a:r>
          </a:p>
          <a:p>
            <a:endParaRPr lang="en-US" sz="2800" dirty="0"/>
          </a:p>
          <a:p>
            <a:r>
              <a:rPr lang="en-US" sz="2800" dirty="0"/>
              <a:t>Exempt</a:t>
            </a:r>
          </a:p>
          <a:p>
            <a:pPr lvl="1"/>
            <a:r>
              <a:rPr lang="en-US" sz="2800" dirty="0"/>
              <a:t>Monthly pay, the last working day of each month.</a:t>
            </a:r>
          </a:p>
          <a:p>
            <a:pPr lvl="1"/>
            <a:endParaRPr lang="en-US" sz="2800" dirty="0"/>
          </a:p>
          <a:p>
            <a:pPr marL="457200" lvl="1" indent="0">
              <a:buNone/>
            </a:pPr>
            <a:r>
              <a:rPr lang="en-US" sz="2800" dirty="0"/>
              <a:t>**To be eligible for Holiday pay, an employee must work the day before and the day after the holiday to be paid for the holiday time off.  </a:t>
            </a:r>
          </a:p>
          <a:p>
            <a:pPr lvl="1"/>
            <a:endParaRPr lang="en-US" dirty="0"/>
          </a:p>
        </p:txBody>
      </p:sp>
    </p:spTree>
    <p:extLst>
      <p:ext uri="{BB962C8B-B14F-4D97-AF65-F5344CB8AC3E}">
        <p14:creationId xmlns:p14="http://schemas.microsoft.com/office/powerpoint/2010/main" val="67326084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7274</TotalTime>
  <Words>572</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PowerPoint Presentation</vt:lpstr>
      <vt:lpstr>Introduction</vt:lpstr>
      <vt:lpstr>Mission</vt:lpstr>
      <vt:lpstr>Focused Mission Statement</vt:lpstr>
      <vt:lpstr>Vision</vt:lpstr>
      <vt:lpstr>Values</vt:lpstr>
      <vt:lpstr>Values (cont.)</vt:lpstr>
      <vt:lpstr>Probationary Periods</vt:lpstr>
      <vt:lpstr>Pay Dates</vt:lpstr>
      <vt:lpstr>Directory Photo</vt:lpstr>
      <vt:lpstr>Tahlequah Campus Tour</vt:lpstr>
      <vt:lpstr>Your HR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SHERMAINE MCNACK</dc:creator>
  <cp:lastModifiedBy>SHERMAINE MCNACK</cp:lastModifiedBy>
  <cp:revision>65</cp:revision>
  <dcterms:created xsi:type="dcterms:W3CDTF">2021-01-14T17:32:02Z</dcterms:created>
  <dcterms:modified xsi:type="dcterms:W3CDTF">2021-07-13T15:00:40Z</dcterms:modified>
</cp:coreProperties>
</file>