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ee7fb5b4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ee7fb5b4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ee7fb5b4e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ee7fb5b4e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ee7fb5b4e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ee7fb5b4e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ee7fb5b4e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ee7fb5b4e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ee7fb5b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ee7fb5b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ee7fb5b4e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ee7fb5b4e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ee7fb5b4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ee7fb5b4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ee7fb5b4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ee7fb5b4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ee7fb5b4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ee7fb5b4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ee7fb5b4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ee7fb5b4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gi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Safety Services</a:t>
            </a:r>
            <a:endParaRPr/>
          </a:p>
        </p:txBody>
      </p:sp>
      <p:sp>
        <p:nvSpPr>
          <p:cNvPr id="87" name="Google Shape;87;p13"/>
          <p:cNvSpPr txBox="1"/>
          <p:nvPr>
            <p:ph idx="1" type="subTitle"/>
          </p:nvPr>
        </p:nvSpPr>
        <p:spPr>
          <a:xfrm>
            <a:off x="2015500" y="3172900"/>
            <a:ext cx="6402300" cy="146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Dennis Moore</a:t>
            </a:r>
            <a:endParaRPr/>
          </a:p>
          <a:p>
            <a:pPr indent="0" lvl="0" marL="0" rtl="0" algn="l">
              <a:spcBef>
                <a:spcPts val="0"/>
              </a:spcBef>
              <a:spcAft>
                <a:spcPts val="0"/>
              </a:spcAft>
              <a:buNone/>
            </a:pPr>
            <a:r>
              <a:rPr lang="en"/>
              <a:t>Coordinator of Safety Services</a:t>
            </a:r>
            <a:endParaRPr/>
          </a:p>
        </p:txBody>
      </p:sp>
      <p:pic>
        <p:nvPicPr>
          <p:cNvPr id="88" name="Google Shape;88;p13"/>
          <p:cNvPicPr preferRelativeResize="0"/>
          <p:nvPr/>
        </p:nvPicPr>
        <p:blipFill>
          <a:blip r:embed="rId3">
            <a:alphaModFix/>
          </a:blip>
          <a:stretch>
            <a:fillRect/>
          </a:stretch>
        </p:blipFill>
        <p:spPr>
          <a:xfrm>
            <a:off x="0" y="0"/>
            <a:ext cx="9144000" cy="938070"/>
          </a:xfrm>
          <a:prstGeom prst="rect">
            <a:avLst/>
          </a:prstGeom>
          <a:noFill/>
          <a:ln>
            <a:noFill/>
          </a:ln>
        </p:spPr>
      </p:pic>
      <p:pic>
        <p:nvPicPr>
          <p:cNvPr id="89" name="Google Shape;89;p13"/>
          <p:cNvPicPr preferRelativeResize="0"/>
          <p:nvPr/>
        </p:nvPicPr>
        <p:blipFill>
          <a:blip r:embed="rId4">
            <a:alphaModFix/>
          </a:blip>
          <a:stretch>
            <a:fillRect/>
          </a:stretch>
        </p:blipFill>
        <p:spPr>
          <a:xfrm>
            <a:off x="729438" y="3172900"/>
            <a:ext cx="1285875" cy="161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727650" y="495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Lockout-Tagout</a:t>
            </a:r>
            <a:endParaRPr/>
          </a:p>
        </p:txBody>
      </p:sp>
      <p:sp>
        <p:nvSpPr>
          <p:cNvPr id="151" name="Google Shape;151;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2" name="Google Shape;152;p22"/>
          <p:cNvPicPr preferRelativeResize="0"/>
          <p:nvPr/>
        </p:nvPicPr>
        <p:blipFill>
          <a:blip r:embed="rId3">
            <a:alphaModFix/>
          </a:blip>
          <a:stretch>
            <a:fillRect/>
          </a:stretch>
        </p:blipFill>
        <p:spPr>
          <a:xfrm>
            <a:off x="1999313" y="1271523"/>
            <a:ext cx="5145369" cy="377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284500" y="501975"/>
            <a:ext cx="8578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Our duties and responsibilities under O.S. Title 40 Section 403A.</a:t>
            </a:r>
            <a:endParaRPr sz="2140"/>
          </a:p>
        </p:txBody>
      </p:sp>
      <p:sp>
        <p:nvSpPr>
          <p:cNvPr id="95" name="Google Shape;95;p14"/>
          <p:cNvSpPr txBox="1"/>
          <p:nvPr>
            <p:ph idx="1" type="body"/>
          </p:nvPr>
        </p:nvSpPr>
        <p:spPr>
          <a:xfrm>
            <a:off x="284500" y="1270400"/>
            <a:ext cx="8489700" cy="36156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AutoNum type="arabicPeriod"/>
            </a:pPr>
            <a:r>
              <a:rPr lang="en">
                <a:highlight>
                  <a:srgbClr val="FFFF00"/>
                </a:highlight>
              </a:rPr>
              <a:t>Designate an employee (Dennis Moore)</a:t>
            </a:r>
            <a:r>
              <a:rPr lang="en"/>
              <a:t> who shall coordinate all safety programs of the employer;</a:t>
            </a:r>
            <a:endParaRPr/>
          </a:p>
          <a:p>
            <a:pPr indent="-311150" lvl="0" marL="457200" rtl="0" algn="l">
              <a:lnSpc>
                <a:spcPct val="200000"/>
              </a:lnSpc>
              <a:spcBef>
                <a:spcPts val="0"/>
              </a:spcBef>
              <a:spcAft>
                <a:spcPts val="0"/>
              </a:spcAft>
              <a:buSzPts val="1300"/>
              <a:buAutoNum type="arabicPeriod"/>
            </a:pPr>
            <a:r>
              <a:rPr lang="en">
                <a:highlight>
                  <a:srgbClr val="FFFF00"/>
                </a:highlight>
              </a:rPr>
              <a:t>Provide safety classes</a:t>
            </a:r>
            <a:r>
              <a:rPr lang="en"/>
              <a:t> to each type or class of employee no less than quarterly, except that public schools shall only be required to provide safety classes or instruction to their employees during the school year. Provided further, public school employees who are certified personnel and are in </a:t>
            </a:r>
            <a:r>
              <a:rPr lang="en">
                <a:highlight>
                  <a:srgbClr val="FFFF00"/>
                </a:highlight>
              </a:rPr>
              <a:t>compliance with federal OSHA</a:t>
            </a:r>
            <a:r>
              <a:rPr lang="en"/>
              <a:t> occupational safety and health standards shall be exempt from such safety classes or instruction and shall not be included in the computation of the number of employees set forth in subsection E of this section for determining the requirement of such safety classes or instruction; and</a:t>
            </a:r>
            <a:endParaRPr/>
          </a:p>
          <a:p>
            <a:pPr indent="-311150" lvl="0" marL="457200" rtl="0" algn="l">
              <a:lnSpc>
                <a:spcPct val="200000"/>
              </a:lnSpc>
              <a:spcBef>
                <a:spcPts val="0"/>
              </a:spcBef>
              <a:spcAft>
                <a:spcPts val="0"/>
              </a:spcAft>
              <a:buSzPts val="1300"/>
              <a:buAutoNum type="arabicPeriod"/>
            </a:pPr>
            <a:r>
              <a:rPr lang="en">
                <a:highlight>
                  <a:srgbClr val="FFFF00"/>
                </a:highlight>
              </a:rPr>
              <a:t>Cooperate with the Department of Labor </a:t>
            </a:r>
            <a:r>
              <a:rPr lang="en"/>
              <a:t>including allowing any announced inspection of the premises for the purpose of determining compliance with this subsection.</a:t>
            </a:r>
            <a:endParaRPr/>
          </a:p>
        </p:txBody>
      </p:sp>
      <p:pic>
        <p:nvPicPr>
          <p:cNvPr id="96" name="Google Shape;96;p14"/>
          <p:cNvPicPr preferRelativeResize="0"/>
          <p:nvPr/>
        </p:nvPicPr>
        <p:blipFill>
          <a:blip r:embed="rId3">
            <a:alphaModFix/>
          </a:blip>
          <a:stretch>
            <a:fillRect/>
          </a:stretch>
        </p:blipFill>
        <p:spPr>
          <a:xfrm>
            <a:off x="284500" y="0"/>
            <a:ext cx="8578602" cy="57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7650" y="50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CALM- College Association of Liability Management</a:t>
            </a:r>
            <a:endParaRPr/>
          </a:p>
        </p:txBody>
      </p:sp>
      <p:sp>
        <p:nvSpPr>
          <p:cNvPr id="102" name="Google Shape;102;p15"/>
          <p:cNvSpPr txBox="1"/>
          <p:nvPr>
            <p:ph idx="1" type="body"/>
          </p:nvPr>
        </p:nvSpPr>
        <p:spPr>
          <a:xfrm>
            <a:off x="729450" y="1354150"/>
            <a:ext cx="7688700" cy="298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CALM has partnered with Safety Source for our safety training provider</a:t>
            </a:r>
            <a:endParaRPr sz="1800"/>
          </a:p>
          <a:p>
            <a:pPr indent="-342900" lvl="0" marL="457200" rtl="0" algn="l">
              <a:spcBef>
                <a:spcPts val="1200"/>
              </a:spcBef>
              <a:spcAft>
                <a:spcPts val="0"/>
              </a:spcAft>
              <a:buSzPts val="1800"/>
              <a:buChar char="●"/>
            </a:pPr>
            <a:r>
              <a:rPr lang="en" sz="1800"/>
              <a:t>Log in to take your course</a:t>
            </a:r>
            <a:endParaRPr sz="1800"/>
          </a:p>
          <a:p>
            <a:pPr indent="-342900" lvl="0" marL="457200" rtl="0" algn="l">
              <a:spcBef>
                <a:spcPts val="0"/>
              </a:spcBef>
              <a:spcAft>
                <a:spcPts val="0"/>
              </a:spcAft>
              <a:buSzPts val="1800"/>
              <a:buChar char="●"/>
            </a:pPr>
            <a:r>
              <a:rPr lang="en" sz="1800"/>
              <a:t>Courses are 5 to 15 minutes long</a:t>
            </a:r>
            <a:endParaRPr sz="1800"/>
          </a:p>
          <a:p>
            <a:pPr indent="-342900" lvl="0" marL="457200" rtl="0" algn="l">
              <a:spcBef>
                <a:spcPts val="0"/>
              </a:spcBef>
              <a:spcAft>
                <a:spcPts val="0"/>
              </a:spcAft>
              <a:buSzPts val="1800"/>
              <a:buChar char="●"/>
            </a:pPr>
            <a:r>
              <a:rPr lang="en" sz="1800"/>
              <a:t>Print your certificate</a:t>
            </a:r>
            <a:endParaRPr sz="1800"/>
          </a:p>
          <a:p>
            <a:pPr indent="-342900" lvl="0" marL="457200" rtl="0" algn="l">
              <a:spcBef>
                <a:spcPts val="0"/>
              </a:spcBef>
              <a:spcAft>
                <a:spcPts val="0"/>
              </a:spcAft>
              <a:buSzPts val="1800"/>
              <a:buChar char="●"/>
            </a:pPr>
            <a:r>
              <a:rPr lang="en" sz="1800"/>
              <a:t>Forward the certificate to Safety Services</a:t>
            </a:r>
            <a:endParaRPr sz="1800"/>
          </a:p>
          <a:p>
            <a:pPr indent="-342900" lvl="0" marL="457200" rtl="0" algn="l">
              <a:spcBef>
                <a:spcPts val="0"/>
              </a:spcBef>
              <a:spcAft>
                <a:spcPts val="0"/>
              </a:spcAft>
              <a:buSzPts val="1800"/>
              <a:buChar char="●"/>
            </a:pPr>
            <a:r>
              <a:rPr lang="en" sz="1800"/>
              <a:t>Once you are logged in you can take any classes you like, free of charge.</a:t>
            </a:r>
            <a:endParaRPr sz="1800"/>
          </a:p>
        </p:txBody>
      </p:sp>
      <p:pic>
        <p:nvPicPr>
          <p:cNvPr id="103" name="Google Shape;103;p15"/>
          <p:cNvPicPr preferRelativeResize="0"/>
          <p:nvPr/>
        </p:nvPicPr>
        <p:blipFill>
          <a:blip r:embed="rId3">
            <a:alphaModFix/>
          </a:blip>
          <a:stretch>
            <a:fillRect/>
          </a:stretch>
        </p:blipFill>
        <p:spPr>
          <a:xfrm>
            <a:off x="7160500" y="3495925"/>
            <a:ext cx="1485900" cy="12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6"/>
          <p:cNvPicPr preferRelativeResize="0"/>
          <p:nvPr/>
        </p:nvPicPr>
        <p:blipFill>
          <a:blip r:embed="rId3">
            <a:alphaModFix/>
          </a:blip>
          <a:stretch>
            <a:fillRect/>
          </a:stretch>
        </p:blipFill>
        <p:spPr>
          <a:xfrm>
            <a:off x="4535925" y="103550"/>
            <a:ext cx="4238625" cy="4838700"/>
          </a:xfrm>
          <a:prstGeom prst="rect">
            <a:avLst/>
          </a:prstGeom>
          <a:noFill/>
          <a:ln>
            <a:noFill/>
          </a:ln>
        </p:spPr>
      </p:pic>
      <p:sp>
        <p:nvSpPr>
          <p:cNvPr id="109" name="Google Shape;109;p16"/>
          <p:cNvSpPr txBox="1"/>
          <p:nvPr/>
        </p:nvSpPr>
        <p:spPr>
          <a:xfrm>
            <a:off x="0" y="1535625"/>
            <a:ext cx="4453200" cy="5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https://safetysourceonline.com/company/calm/</a:t>
            </a:r>
            <a:endParaRPr sz="1600"/>
          </a:p>
        </p:txBody>
      </p:sp>
      <p:pic>
        <p:nvPicPr>
          <p:cNvPr id="110" name="Google Shape;110;p16"/>
          <p:cNvPicPr preferRelativeResize="0"/>
          <p:nvPr/>
        </p:nvPicPr>
        <p:blipFill>
          <a:blip r:embed="rId4">
            <a:alphaModFix/>
          </a:blip>
          <a:stretch>
            <a:fillRect/>
          </a:stretch>
        </p:blipFill>
        <p:spPr>
          <a:xfrm>
            <a:off x="1290175" y="3258600"/>
            <a:ext cx="1485900" cy="1219200"/>
          </a:xfrm>
          <a:prstGeom prst="rect">
            <a:avLst/>
          </a:prstGeom>
          <a:noFill/>
          <a:ln>
            <a:noFill/>
          </a:ln>
        </p:spPr>
      </p:pic>
      <p:pic>
        <p:nvPicPr>
          <p:cNvPr id="111" name="Google Shape;111;p16"/>
          <p:cNvPicPr preferRelativeResize="0"/>
          <p:nvPr/>
        </p:nvPicPr>
        <p:blipFill>
          <a:blip r:embed="rId5">
            <a:alphaModFix/>
          </a:blip>
          <a:stretch>
            <a:fillRect/>
          </a:stretch>
        </p:blipFill>
        <p:spPr>
          <a:xfrm>
            <a:off x="52325" y="103549"/>
            <a:ext cx="4350801" cy="100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9450" y="5019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Documentation</a:t>
            </a:r>
            <a:endParaRPr/>
          </a:p>
        </p:txBody>
      </p:sp>
      <p:sp>
        <p:nvSpPr>
          <p:cNvPr id="117" name="Google Shape;117;p17"/>
          <p:cNvSpPr txBox="1"/>
          <p:nvPr>
            <p:ph idx="1" type="body"/>
          </p:nvPr>
        </p:nvSpPr>
        <p:spPr>
          <a:xfrm>
            <a:off x="729450" y="1354150"/>
            <a:ext cx="7688700" cy="57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After taking any course, you can print a certificate in the upper right corner:</a:t>
            </a:r>
            <a:endParaRPr sz="1800"/>
          </a:p>
        </p:txBody>
      </p:sp>
      <p:pic>
        <p:nvPicPr>
          <p:cNvPr id="118" name="Google Shape;118;p17"/>
          <p:cNvPicPr preferRelativeResize="0"/>
          <p:nvPr/>
        </p:nvPicPr>
        <p:blipFill>
          <a:blip r:embed="rId3">
            <a:alphaModFix/>
          </a:blip>
          <a:stretch>
            <a:fillRect/>
          </a:stretch>
        </p:blipFill>
        <p:spPr>
          <a:xfrm>
            <a:off x="1912963" y="2151775"/>
            <a:ext cx="5248275" cy="1390650"/>
          </a:xfrm>
          <a:prstGeom prst="rect">
            <a:avLst/>
          </a:prstGeom>
          <a:noFill/>
          <a:ln>
            <a:noFill/>
          </a:ln>
        </p:spPr>
      </p:pic>
      <p:sp>
        <p:nvSpPr>
          <p:cNvPr id="119" name="Google Shape;119;p17"/>
          <p:cNvSpPr txBox="1"/>
          <p:nvPr>
            <p:ph idx="1" type="body"/>
          </p:nvPr>
        </p:nvSpPr>
        <p:spPr>
          <a:xfrm>
            <a:off x="572375" y="3907725"/>
            <a:ext cx="8076000" cy="57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Submit a copy to your supervisor, and send one to:  SafetyServices@nsuok.edu</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OSHA Course Requirements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727650" y="5717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Bloodborne Pathogens- Know the Risks</a:t>
            </a:r>
            <a:endParaRPr/>
          </a:p>
        </p:txBody>
      </p:sp>
      <p:sp>
        <p:nvSpPr>
          <p:cNvPr id="130" name="Google Shape;130;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19"/>
          <p:cNvPicPr preferRelativeResize="0"/>
          <p:nvPr/>
        </p:nvPicPr>
        <p:blipFill>
          <a:blip r:embed="rId3">
            <a:alphaModFix/>
          </a:blip>
          <a:stretch>
            <a:fillRect/>
          </a:stretch>
        </p:blipFill>
        <p:spPr>
          <a:xfrm>
            <a:off x="727650" y="1405863"/>
            <a:ext cx="6393750" cy="360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727650" y="5723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PPE: Basic Training</a:t>
            </a:r>
            <a:endParaRPr/>
          </a:p>
        </p:txBody>
      </p:sp>
      <p:sp>
        <p:nvSpPr>
          <p:cNvPr id="137" name="Google Shape;137;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0"/>
          <p:cNvPicPr preferRelativeResize="0"/>
          <p:nvPr/>
        </p:nvPicPr>
        <p:blipFill>
          <a:blip r:embed="rId3">
            <a:alphaModFix/>
          </a:blip>
          <a:stretch>
            <a:fillRect/>
          </a:stretch>
        </p:blipFill>
        <p:spPr>
          <a:xfrm>
            <a:off x="729450" y="1274747"/>
            <a:ext cx="6057344"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727650" y="50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Hazard Communications- HAZCOM</a:t>
            </a:r>
            <a:endParaRPr/>
          </a:p>
        </p:txBody>
      </p:sp>
      <p:sp>
        <p:nvSpPr>
          <p:cNvPr id="144" name="Google Shape;144;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1"/>
          <p:cNvPicPr preferRelativeResize="0"/>
          <p:nvPr/>
        </p:nvPicPr>
        <p:blipFill>
          <a:blip r:embed="rId3">
            <a:alphaModFix/>
          </a:blip>
          <a:stretch>
            <a:fillRect/>
          </a:stretch>
        </p:blipFill>
        <p:spPr>
          <a:xfrm>
            <a:off x="729438" y="1368875"/>
            <a:ext cx="6379425" cy="3590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